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56"/>
  </p:notesMasterIdLst>
  <p:sldIdLst>
    <p:sldId id="256" r:id="rId3"/>
    <p:sldId id="305" r:id="rId4"/>
    <p:sldId id="260" r:id="rId5"/>
    <p:sldId id="261" r:id="rId6"/>
    <p:sldId id="257" r:id="rId7"/>
    <p:sldId id="258" r:id="rId8"/>
    <p:sldId id="259" r:id="rId9"/>
    <p:sldId id="276" r:id="rId10"/>
    <p:sldId id="277" r:id="rId11"/>
    <p:sldId id="295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8" r:id="rId24"/>
    <p:sldId id="279" r:id="rId25"/>
    <p:sldId id="273" r:id="rId26"/>
    <p:sldId id="274" r:id="rId27"/>
    <p:sldId id="294" r:id="rId28"/>
    <p:sldId id="280" r:id="rId29"/>
    <p:sldId id="286" r:id="rId30"/>
    <p:sldId id="285" r:id="rId31"/>
    <p:sldId id="288" r:id="rId32"/>
    <p:sldId id="287" r:id="rId33"/>
    <p:sldId id="284" r:id="rId34"/>
    <p:sldId id="283" r:id="rId35"/>
    <p:sldId id="289" r:id="rId36"/>
    <p:sldId id="290" r:id="rId37"/>
    <p:sldId id="291" r:id="rId38"/>
    <p:sldId id="292" r:id="rId39"/>
    <p:sldId id="293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6" r:id="rId50"/>
    <p:sldId id="307" r:id="rId51"/>
    <p:sldId id="308" r:id="rId52"/>
    <p:sldId id="309" r:id="rId53"/>
    <p:sldId id="311" r:id="rId54"/>
    <p:sldId id="310" r:id="rId5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9063F-DD54-4BC4-B927-7DD0E3802BEE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C6624C-8FA0-46E6-9B73-F7DDA483EFA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4727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uzak</a:t>
            </a:r>
            <a:r>
              <a:rPr lang="en-US" dirty="0" smtClean="0"/>
              <a:t> </a:t>
            </a:r>
            <a:r>
              <a:rPr lang="en-US" dirty="0" err="1" smtClean="0"/>
              <a:t>bolgelere</a:t>
            </a:r>
            <a:r>
              <a:rPr lang="en-US" dirty="0" smtClean="0"/>
              <a:t> 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6624C-8FA0-46E6-9B73-F7DDA483EFA3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6994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59790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7680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6492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03201" y="6477001"/>
            <a:ext cx="10518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Copyrights apply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840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03201" y="6477001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Copyrights apply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81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51678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0187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9242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043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3339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0105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307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5523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25540-A3B6-4657-AC68-4F908F05117C}" type="datetimeFigureOut">
              <a:rPr lang="tr-TR" smtClean="0"/>
              <a:t>31.03.2018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28516-040C-4B93-A536-FED60D8AA4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825145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5BB0B0-7D0B-4081-AF17-E1518D1D824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3/31/2018</a:t>
            </a:fld>
            <a:endParaRPr lang="en-US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Copyrights apply</a:t>
            </a:r>
            <a:endParaRPr lang="en-US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C9F6622-C519-4C69-9716-EA6F1F6EF4F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795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C000"/>
                </a:solidFill>
              </a:rPr>
              <a:t>Endometriozis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ve</a:t>
            </a:r>
            <a:r>
              <a:rPr lang="en-US" dirty="0" smtClean="0">
                <a:solidFill>
                  <a:srgbClr val="FFC000"/>
                </a:solidFill>
              </a:rPr>
              <a:t> over </a:t>
            </a:r>
            <a:r>
              <a:rPr lang="en-US" dirty="0" err="1" smtClean="0">
                <a:solidFill>
                  <a:srgbClr val="FFC000"/>
                </a:solidFill>
              </a:rPr>
              <a:t>kanseri</a:t>
            </a:r>
            <a:endParaRPr lang="tr-TR" dirty="0">
              <a:solidFill>
                <a:srgbClr val="FFC000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tr-TR" dirty="0" err="1">
                <a:solidFill>
                  <a:prstClr val="white">
                    <a:tint val="75000"/>
                  </a:prstClr>
                </a:solidFill>
              </a:rPr>
              <a:t>Prof.Dr</a:t>
            </a:r>
            <a:r>
              <a:rPr lang="tr-TR" dirty="0">
                <a:solidFill>
                  <a:prstClr val="white">
                    <a:tint val="75000"/>
                  </a:prstClr>
                </a:solidFill>
              </a:rPr>
              <a:t>. Fatma Ferda Verit</a:t>
            </a:r>
          </a:p>
          <a:p>
            <a:pPr lvl="0"/>
            <a:r>
              <a:rPr lang="tr-TR" dirty="0">
                <a:solidFill>
                  <a:prstClr val="white">
                    <a:tint val="75000"/>
                  </a:prstClr>
                </a:solidFill>
              </a:rPr>
              <a:t>Sağlık Bilimleri Üniversitesi</a:t>
            </a:r>
            <a:r>
              <a:rPr lang="en-US" dirty="0">
                <a:solidFill>
                  <a:prstClr val="white">
                    <a:tint val="75000"/>
                  </a:prstClr>
                </a:solidFill>
              </a:rPr>
              <a:t>,</a:t>
            </a:r>
            <a:r>
              <a:rPr lang="tr-TR" dirty="0">
                <a:solidFill>
                  <a:prstClr val="white">
                    <a:tint val="75000"/>
                  </a:prstClr>
                </a:solidFill>
              </a:rPr>
              <a:t> Süleymaniye Kadın Hastalıkları ve Doğum EAH </a:t>
            </a:r>
          </a:p>
        </p:txBody>
      </p:sp>
    </p:spTree>
    <p:extLst>
      <p:ext uri="{BB962C8B-B14F-4D97-AF65-F5344CB8AC3E}">
        <p14:creationId xmlns:p14="http://schemas.microsoft.com/office/powerpoint/2010/main" val="340806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Epitelyal</a:t>
            </a:r>
            <a:r>
              <a:rPr lang="en-US" dirty="0" smtClean="0"/>
              <a:t> over </a:t>
            </a:r>
            <a:r>
              <a:rPr lang="en-US" dirty="0" err="1" smtClean="0"/>
              <a:t>kanserleri</a:t>
            </a:r>
            <a:r>
              <a:rPr lang="en-US" dirty="0" smtClean="0"/>
              <a:t> </a:t>
            </a:r>
            <a:r>
              <a:rPr lang="en-US" dirty="0" err="1" smtClean="0"/>
              <a:t>histolojik</a:t>
            </a:r>
            <a:r>
              <a:rPr lang="en-US" dirty="0" smtClean="0"/>
              <a:t> s</a:t>
            </a:r>
            <a:r>
              <a:rPr lang="tr-TR" dirty="0" smtClean="0"/>
              <a:t>ı</a:t>
            </a:r>
            <a:r>
              <a:rPr lang="en-US" dirty="0" smtClean="0"/>
              <a:t>kl</a:t>
            </a:r>
            <a:r>
              <a:rPr lang="tr-TR" dirty="0" smtClean="0"/>
              <a:t>ı</a:t>
            </a:r>
            <a:r>
              <a:rPr lang="en-US" dirty="0" smtClean="0"/>
              <a:t>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grade </a:t>
            </a:r>
            <a:r>
              <a:rPr lang="en-US" dirty="0" err="1" smtClean="0"/>
              <a:t>seroz</a:t>
            </a:r>
            <a:r>
              <a:rPr lang="en-US" dirty="0" smtClean="0"/>
              <a:t> (%70-80) </a:t>
            </a:r>
          </a:p>
          <a:p>
            <a:r>
              <a:rPr lang="en-US" dirty="0" err="1" smtClean="0"/>
              <a:t>Endometrioid</a:t>
            </a:r>
            <a:r>
              <a:rPr lang="en-US" dirty="0" smtClean="0"/>
              <a:t> (%10)</a:t>
            </a:r>
          </a:p>
          <a:p>
            <a:r>
              <a:rPr lang="en-US" dirty="0" smtClean="0"/>
              <a:t>Clear cell (%10)</a:t>
            </a:r>
          </a:p>
          <a:p>
            <a:r>
              <a:rPr lang="en-US" dirty="0" err="1" smtClean="0"/>
              <a:t>Musinoz</a:t>
            </a:r>
            <a:r>
              <a:rPr lang="en-US" dirty="0" smtClean="0"/>
              <a:t>(%3)</a:t>
            </a:r>
            <a:endParaRPr lang="tr-TR" dirty="0" smtClean="0"/>
          </a:p>
          <a:p>
            <a:r>
              <a:rPr lang="tr-TR" dirty="0" err="1" smtClean="0"/>
              <a:t>Low</a:t>
            </a:r>
            <a:r>
              <a:rPr lang="tr-TR" dirty="0" smtClean="0"/>
              <a:t> </a:t>
            </a:r>
            <a:r>
              <a:rPr lang="tr-TR" dirty="0" err="1" smtClean="0"/>
              <a:t>grade</a:t>
            </a:r>
            <a:r>
              <a:rPr lang="tr-TR" dirty="0" smtClean="0"/>
              <a:t> </a:t>
            </a:r>
            <a:r>
              <a:rPr lang="tr-TR" dirty="0" err="1" smtClean="0"/>
              <a:t>seroz</a:t>
            </a:r>
            <a:r>
              <a:rPr lang="tr-TR" dirty="0" smtClean="0"/>
              <a:t> </a:t>
            </a:r>
            <a:r>
              <a:rPr lang="en-US" smtClean="0"/>
              <a:t>(&lt;%5)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3482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 </a:t>
            </a:r>
            <a:r>
              <a:rPr lang="en-US" dirty="0" err="1" smtClean="0"/>
              <a:t>kanseri</a:t>
            </a:r>
            <a:r>
              <a:rPr lang="en-US" dirty="0" smtClean="0"/>
              <a:t> </a:t>
            </a:r>
            <a:r>
              <a:rPr lang="en-US" dirty="0" err="1" smtClean="0"/>
              <a:t>hipotezleri</a:t>
            </a:r>
            <a:r>
              <a:rPr lang="en-US" dirty="0" smtClean="0"/>
              <a:t> 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006221"/>
            <a:ext cx="10515600" cy="4170742"/>
          </a:xfrm>
        </p:spPr>
        <p:txBody>
          <a:bodyPr/>
          <a:lstStyle/>
          <a:p>
            <a:r>
              <a:rPr lang="en-US" dirty="0" smtClean="0"/>
              <a:t>Over </a:t>
            </a:r>
            <a:r>
              <a:rPr lang="en-US" dirty="0" err="1" smtClean="0"/>
              <a:t>yüzeyel</a:t>
            </a:r>
            <a:r>
              <a:rPr lang="en-US" dirty="0" smtClean="0"/>
              <a:t> </a:t>
            </a:r>
            <a:r>
              <a:rPr lang="en-US" dirty="0" err="1" smtClean="0"/>
              <a:t>epitel</a:t>
            </a:r>
            <a:r>
              <a:rPr lang="en-US" dirty="0" smtClean="0"/>
              <a:t> </a:t>
            </a:r>
            <a:r>
              <a:rPr lang="en-US" dirty="0" err="1" smtClean="0"/>
              <a:t>hipotezi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Fallop</a:t>
            </a:r>
            <a:r>
              <a:rPr lang="en-US" dirty="0" smtClean="0"/>
              <a:t> </a:t>
            </a:r>
            <a:r>
              <a:rPr lang="en-US" dirty="0" err="1" smtClean="0"/>
              <a:t>tupu</a:t>
            </a:r>
            <a:r>
              <a:rPr lang="en-US" dirty="0" smtClean="0"/>
              <a:t> </a:t>
            </a:r>
            <a:r>
              <a:rPr lang="en-US" dirty="0" err="1" smtClean="0"/>
              <a:t>hipotezi</a:t>
            </a:r>
            <a:r>
              <a:rPr lang="en-US" dirty="0" smtClean="0"/>
              <a:t> </a:t>
            </a:r>
            <a:r>
              <a:rPr lang="en-US" dirty="0" err="1" smtClean="0"/>
              <a:t>v.s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2115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67138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1562" y="709613"/>
            <a:ext cx="10188876" cy="546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832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0593"/>
          </a:xfrm>
        </p:spPr>
        <p:txBody>
          <a:bodyPr>
            <a:normAutofit fontScale="90000"/>
          </a:bodyPr>
          <a:lstStyle/>
          <a:p>
            <a:r>
              <a:rPr lang="en-US" dirty="0"/>
              <a:t>Over </a:t>
            </a:r>
            <a:r>
              <a:rPr lang="en-US" dirty="0" err="1"/>
              <a:t>yüzeyel</a:t>
            </a:r>
            <a:r>
              <a:rPr lang="en-US" dirty="0"/>
              <a:t> </a:t>
            </a:r>
            <a:r>
              <a:rPr lang="en-US" dirty="0" err="1"/>
              <a:t>epitel</a:t>
            </a:r>
            <a:r>
              <a:rPr lang="en-US" dirty="0"/>
              <a:t> </a:t>
            </a:r>
            <a:r>
              <a:rPr lang="en-US" dirty="0" err="1"/>
              <a:t>hipotezi</a:t>
            </a:r>
            <a:r>
              <a:rPr lang="en-US" dirty="0"/>
              <a:t/>
            </a:r>
            <a:br>
              <a:rPr lang="en-US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692321"/>
            <a:ext cx="10515600" cy="4484641"/>
          </a:xfrm>
        </p:spPr>
        <p:txBody>
          <a:bodyPr/>
          <a:lstStyle/>
          <a:p>
            <a:r>
              <a:rPr lang="en-US" dirty="0" smtClean="0"/>
              <a:t>Bu </a:t>
            </a:r>
            <a:r>
              <a:rPr lang="en-US" dirty="0" err="1" smtClean="0"/>
              <a:t>hipotez</a:t>
            </a:r>
            <a:r>
              <a:rPr lang="en-US" dirty="0" smtClean="0"/>
              <a:t> </a:t>
            </a:r>
            <a:r>
              <a:rPr lang="en-US" dirty="0" err="1" smtClean="0"/>
              <a:t>hakk</a:t>
            </a:r>
            <a:r>
              <a:rPr lang="tr-TR" dirty="0" smtClean="0"/>
              <a:t>ı</a:t>
            </a:r>
            <a:r>
              <a:rPr lang="en-US" dirty="0" err="1" smtClean="0"/>
              <a:t>nda</a:t>
            </a:r>
            <a:r>
              <a:rPr lang="en-US" dirty="0" smtClean="0"/>
              <a:t> </a:t>
            </a:r>
            <a:r>
              <a:rPr lang="en-US" dirty="0" err="1" smtClean="0"/>
              <a:t>baz</a:t>
            </a:r>
            <a:r>
              <a:rPr lang="tr-TR" dirty="0" smtClean="0"/>
              <a:t>ı</a:t>
            </a:r>
            <a:r>
              <a:rPr lang="en-US" dirty="0" smtClean="0"/>
              <a:t> </a:t>
            </a:r>
            <a:r>
              <a:rPr lang="en-US" dirty="0" err="1" smtClean="0"/>
              <a:t>soru</a:t>
            </a:r>
            <a:r>
              <a:rPr lang="en-US" dirty="0" smtClean="0"/>
              <a:t> </a:t>
            </a:r>
            <a:r>
              <a:rPr lang="en-US" dirty="0" err="1" smtClean="0"/>
              <a:t>isaretleri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……</a:t>
            </a:r>
          </a:p>
          <a:p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1. </a:t>
            </a:r>
            <a:r>
              <a:rPr lang="en-US" dirty="0" err="1" smtClean="0"/>
              <a:t>Epitelyal</a:t>
            </a:r>
            <a:r>
              <a:rPr lang="en-US" dirty="0" smtClean="0"/>
              <a:t> over </a:t>
            </a:r>
            <a:r>
              <a:rPr lang="en-US" dirty="0" err="1" smtClean="0"/>
              <a:t>kanserleri</a:t>
            </a:r>
            <a:r>
              <a:rPr lang="en-US" dirty="0" smtClean="0"/>
              <a:t> (EOC) hic </a:t>
            </a:r>
            <a:r>
              <a:rPr lang="en-US" dirty="0" err="1" smtClean="0"/>
              <a:t>birinde</a:t>
            </a:r>
            <a:r>
              <a:rPr lang="en-US" dirty="0" smtClean="0"/>
              <a:t> normal over </a:t>
            </a:r>
            <a:r>
              <a:rPr lang="en-US" dirty="0" err="1" smtClean="0"/>
              <a:t>yuzeyel</a:t>
            </a:r>
            <a:r>
              <a:rPr lang="en-US" dirty="0" smtClean="0"/>
              <a:t> </a:t>
            </a:r>
            <a:r>
              <a:rPr lang="en-US" dirty="0" err="1" smtClean="0"/>
              <a:t>epiteli</a:t>
            </a:r>
            <a:r>
              <a:rPr lang="en-US" dirty="0" smtClean="0"/>
              <a:t> yok…..</a:t>
            </a:r>
          </a:p>
          <a:p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2. Over </a:t>
            </a:r>
            <a:r>
              <a:rPr lang="en-US" dirty="0" err="1" smtClean="0"/>
              <a:t>yuzeyel</a:t>
            </a:r>
            <a:r>
              <a:rPr lang="en-US" dirty="0" smtClean="0"/>
              <a:t> </a:t>
            </a:r>
            <a:r>
              <a:rPr lang="en-US" dirty="0" err="1" smtClean="0"/>
              <a:t>epiteli</a:t>
            </a:r>
            <a:r>
              <a:rPr lang="en-US" dirty="0" smtClean="0"/>
              <a:t> </a:t>
            </a:r>
            <a:r>
              <a:rPr lang="en-US" dirty="0" err="1" smtClean="0"/>
              <a:t>mezoteliumdir</a:t>
            </a:r>
            <a:r>
              <a:rPr lang="en-US" dirty="0" smtClean="0"/>
              <a:t>, malign </a:t>
            </a:r>
            <a:r>
              <a:rPr lang="en-US" dirty="0" err="1" smtClean="0"/>
              <a:t>transtormasyonu</a:t>
            </a:r>
            <a:r>
              <a:rPr lang="en-US" dirty="0" smtClean="0"/>
              <a:t> </a:t>
            </a:r>
            <a:r>
              <a:rPr lang="en-US" dirty="0" err="1" smtClean="0"/>
              <a:t>mezotelyoma</a:t>
            </a:r>
            <a:r>
              <a:rPr lang="en-US" dirty="0" smtClean="0"/>
              <a:t> </a:t>
            </a:r>
            <a:r>
              <a:rPr lang="en-US" dirty="0" err="1" smtClean="0"/>
              <a:t>olmal</a:t>
            </a:r>
            <a:r>
              <a:rPr lang="tr-TR" dirty="0" smtClean="0"/>
              <a:t>ı</a:t>
            </a:r>
            <a:r>
              <a:rPr lang="en-US" dirty="0" smtClean="0"/>
              <a:t>d</a:t>
            </a:r>
            <a:r>
              <a:rPr lang="tr-TR" dirty="0" smtClean="0"/>
              <a:t>ı</a:t>
            </a:r>
            <a:r>
              <a:rPr lang="en-US" dirty="0" smtClean="0"/>
              <a:t>r</a:t>
            </a:r>
            <a:r>
              <a:rPr lang="en-US" dirty="0" smtClean="0"/>
              <a:t>…..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4274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 </a:t>
            </a:r>
            <a:r>
              <a:rPr lang="en-US" dirty="0" err="1"/>
              <a:t>yüzeyel</a:t>
            </a:r>
            <a:r>
              <a:rPr lang="en-US" dirty="0"/>
              <a:t> </a:t>
            </a:r>
            <a:r>
              <a:rPr lang="en-US" dirty="0" err="1"/>
              <a:t>epitel</a:t>
            </a:r>
            <a:r>
              <a:rPr lang="en-US" dirty="0"/>
              <a:t> </a:t>
            </a:r>
            <a:r>
              <a:rPr lang="en-US" dirty="0" err="1"/>
              <a:t>hipotezi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Overin</a:t>
            </a:r>
            <a:r>
              <a:rPr lang="en-US" dirty="0" smtClean="0"/>
              <a:t> </a:t>
            </a:r>
            <a:r>
              <a:rPr lang="en-US" dirty="0" err="1" smtClean="0"/>
              <a:t>erkekteki</a:t>
            </a:r>
            <a:r>
              <a:rPr lang="en-US" dirty="0" smtClean="0"/>
              <a:t> </a:t>
            </a:r>
            <a:r>
              <a:rPr lang="en-US" dirty="0" err="1" smtClean="0"/>
              <a:t>kars</a:t>
            </a:r>
            <a:r>
              <a:rPr lang="tr-TR" dirty="0" smtClean="0"/>
              <a:t>ı</a:t>
            </a:r>
            <a:r>
              <a:rPr lang="en-US" dirty="0" smtClean="0"/>
              <a:t>l</a:t>
            </a:r>
            <a:r>
              <a:rPr lang="tr-TR" dirty="0" smtClean="0"/>
              <a:t>ı</a:t>
            </a:r>
            <a:r>
              <a:rPr lang="en-US" dirty="0" smtClean="0"/>
              <a:t>g</a:t>
            </a:r>
            <a:r>
              <a:rPr lang="tr-TR" dirty="0" smtClean="0"/>
              <a:t>ı</a:t>
            </a:r>
            <a:r>
              <a:rPr lang="en-US" dirty="0" smtClean="0"/>
              <a:t> </a:t>
            </a:r>
            <a:r>
              <a:rPr lang="en-US" dirty="0" err="1" smtClean="0"/>
              <a:t>testistir</a:t>
            </a:r>
            <a:r>
              <a:rPr lang="en-US" dirty="0" smtClean="0"/>
              <a:t>, testis </a:t>
            </a:r>
            <a:r>
              <a:rPr lang="en-US" dirty="0" err="1" smtClean="0"/>
              <a:t>tumorleri</a:t>
            </a:r>
            <a:r>
              <a:rPr lang="en-US" dirty="0" smtClean="0"/>
              <a:t> epithelial </a:t>
            </a:r>
            <a:r>
              <a:rPr lang="en-US" dirty="0" err="1" smtClean="0"/>
              <a:t>degildir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Over </a:t>
            </a:r>
            <a:r>
              <a:rPr lang="en-US" dirty="0" err="1"/>
              <a:t>yuzeyel</a:t>
            </a:r>
            <a:r>
              <a:rPr lang="en-US" dirty="0"/>
              <a:t> </a:t>
            </a:r>
            <a:r>
              <a:rPr lang="en-US" dirty="0" err="1" smtClean="0"/>
              <a:t>epiteli</a:t>
            </a:r>
            <a:r>
              <a:rPr lang="en-US" dirty="0" smtClean="0"/>
              <a:t> </a:t>
            </a:r>
            <a:r>
              <a:rPr lang="en-US" dirty="0" err="1" smtClean="0"/>
              <a:t>veya</a:t>
            </a:r>
            <a:r>
              <a:rPr lang="en-US" dirty="0" smtClean="0"/>
              <a:t> </a:t>
            </a:r>
            <a:r>
              <a:rPr lang="en-US" dirty="0" err="1" smtClean="0"/>
              <a:t>kortikal</a:t>
            </a:r>
            <a:r>
              <a:rPr lang="en-US" dirty="0" smtClean="0"/>
              <a:t> </a:t>
            </a:r>
            <a:r>
              <a:rPr lang="en-US" dirty="0" err="1" smtClean="0"/>
              <a:t>inkluzyon</a:t>
            </a:r>
            <a:r>
              <a:rPr lang="en-US" dirty="0" smtClean="0"/>
              <a:t> </a:t>
            </a:r>
            <a:r>
              <a:rPr lang="en-US" dirty="0" err="1" smtClean="0"/>
              <a:t>kistlerinin</a:t>
            </a:r>
            <a:r>
              <a:rPr lang="en-US" dirty="0" smtClean="0"/>
              <a:t> </a:t>
            </a:r>
            <a:r>
              <a:rPr lang="en-US" dirty="0" err="1" smtClean="0"/>
              <a:t>atipi</a:t>
            </a:r>
            <a:r>
              <a:rPr lang="en-US" dirty="0" smtClean="0"/>
              <a:t>, </a:t>
            </a:r>
            <a:r>
              <a:rPr lang="en-US" dirty="0" err="1" smtClean="0"/>
              <a:t>displazi</a:t>
            </a:r>
            <a:r>
              <a:rPr lang="en-US" dirty="0" smtClean="0"/>
              <a:t> </a:t>
            </a:r>
            <a:r>
              <a:rPr lang="en-US" dirty="0" err="1" smtClean="0"/>
              <a:t>veya</a:t>
            </a:r>
            <a:r>
              <a:rPr lang="en-US" dirty="0" smtClean="0"/>
              <a:t> </a:t>
            </a:r>
            <a:r>
              <a:rPr lang="en-US" dirty="0" err="1" smtClean="0"/>
              <a:t>karsinomasi</a:t>
            </a:r>
            <a:r>
              <a:rPr lang="en-US" dirty="0" smtClean="0"/>
              <a:t> </a:t>
            </a:r>
            <a:r>
              <a:rPr lang="en-US" dirty="0" err="1" smtClean="0"/>
              <a:t>gibi</a:t>
            </a:r>
            <a:r>
              <a:rPr lang="en-US" dirty="0" smtClean="0"/>
              <a:t> </a:t>
            </a:r>
            <a:r>
              <a:rPr lang="en-US" dirty="0" err="1" smtClean="0"/>
              <a:t>oncul</a:t>
            </a:r>
            <a:r>
              <a:rPr lang="en-US" dirty="0" smtClean="0"/>
              <a:t> </a:t>
            </a:r>
            <a:r>
              <a:rPr lang="en-US" dirty="0" err="1" smtClean="0"/>
              <a:t>lezyonlar</a:t>
            </a:r>
            <a:r>
              <a:rPr lang="en-US" dirty="0" smtClean="0"/>
              <a:t> </a:t>
            </a:r>
            <a:r>
              <a:rPr lang="en-US" dirty="0" err="1" smtClean="0"/>
              <a:t>saptananam</a:t>
            </a:r>
            <a:r>
              <a:rPr lang="tr-TR" dirty="0" smtClean="0"/>
              <a:t>ı</a:t>
            </a:r>
            <a:r>
              <a:rPr lang="en-US" dirty="0" smtClean="0"/>
              <a:t>s</a:t>
            </a:r>
            <a:r>
              <a:rPr lang="en-US" dirty="0" smtClean="0"/>
              <a:t>……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Molekuler</a:t>
            </a:r>
            <a:r>
              <a:rPr lang="en-US" dirty="0" smtClean="0"/>
              <a:t> </a:t>
            </a:r>
            <a:r>
              <a:rPr lang="en-US" dirty="0" err="1" smtClean="0"/>
              <a:t>genetik</a:t>
            </a:r>
            <a:r>
              <a:rPr lang="en-US" dirty="0" smtClean="0"/>
              <a:t> de over </a:t>
            </a:r>
            <a:r>
              <a:rPr lang="en-US" dirty="0" err="1"/>
              <a:t>yuzeyel</a:t>
            </a:r>
            <a:r>
              <a:rPr lang="en-US" dirty="0"/>
              <a:t> </a:t>
            </a:r>
            <a:r>
              <a:rPr lang="en-US" dirty="0" err="1" smtClean="0"/>
              <a:t>epitelinin</a:t>
            </a:r>
            <a:r>
              <a:rPr lang="en-US" dirty="0" smtClean="0"/>
              <a:t> EOC e </a:t>
            </a:r>
            <a:r>
              <a:rPr lang="en-US" dirty="0" err="1" smtClean="0"/>
              <a:t>gecisini</a:t>
            </a:r>
            <a:r>
              <a:rPr lang="en-US" dirty="0" smtClean="0"/>
              <a:t> </a:t>
            </a:r>
            <a:r>
              <a:rPr lang="en-US" dirty="0" err="1" smtClean="0"/>
              <a:t>gosterememis</a:t>
            </a:r>
            <a:r>
              <a:rPr lang="en-US" dirty="0" smtClean="0"/>
              <a:t>……(p53 gen </a:t>
            </a:r>
            <a:r>
              <a:rPr lang="en-US" dirty="0" err="1" smtClean="0"/>
              <a:t>mutasyonu</a:t>
            </a:r>
            <a:r>
              <a:rPr lang="en-US" dirty="0" smtClean="0"/>
              <a:t> </a:t>
            </a:r>
            <a:r>
              <a:rPr lang="en-US" dirty="0" err="1" smtClean="0"/>
              <a:t>gibi</a:t>
            </a:r>
            <a:r>
              <a:rPr lang="en-US" dirty="0" smtClean="0"/>
              <a:t>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1417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 </a:t>
            </a:r>
            <a:r>
              <a:rPr lang="en-US" dirty="0" err="1"/>
              <a:t>yüzeyel</a:t>
            </a:r>
            <a:r>
              <a:rPr lang="en-US" dirty="0"/>
              <a:t> </a:t>
            </a:r>
            <a:r>
              <a:rPr lang="en-US" dirty="0" err="1"/>
              <a:t>epitel</a:t>
            </a:r>
            <a:r>
              <a:rPr lang="en-US" dirty="0"/>
              <a:t> </a:t>
            </a:r>
            <a:r>
              <a:rPr lang="en-US" dirty="0" err="1"/>
              <a:t>hipotezi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Bütün</a:t>
            </a:r>
            <a:r>
              <a:rPr lang="en-US" dirty="0" smtClean="0"/>
              <a:t>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olumsuzluklar</a:t>
            </a:r>
            <a:r>
              <a:rPr lang="en-US" dirty="0" smtClean="0"/>
              <a:t> </a:t>
            </a:r>
            <a:r>
              <a:rPr lang="en-US" dirty="0" err="1" smtClean="0"/>
              <a:t>nedeniyle</a:t>
            </a:r>
            <a:r>
              <a:rPr lang="en-US" dirty="0" smtClean="0"/>
              <a:t>, over </a:t>
            </a:r>
            <a:r>
              <a:rPr lang="en-US" dirty="0" err="1" smtClean="0"/>
              <a:t>kanserinin</a:t>
            </a:r>
            <a:r>
              <a:rPr lang="en-US" dirty="0" smtClean="0"/>
              <a:t> </a:t>
            </a:r>
            <a:r>
              <a:rPr lang="en-US" dirty="0" err="1" smtClean="0"/>
              <a:t>pathogenezinde</a:t>
            </a:r>
            <a:r>
              <a:rPr lang="en-US" dirty="0" smtClean="0"/>
              <a:t> </a:t>
            </a:r>
            <a:r>
              <a:rPr lang="en-US" dirty="0" err="1" smtClean="0"/>
              <a:t>sekonder</a:t>
            </a:r>
            <a:r>
              <a:rPr lang="en-US" dirty="0" smtClean="0"/>
              <a:t> </a:t>
            </a:r>
            <a:r>
              <a:rPr lang="en-US" dirty="0" err="1" smtClean="0"/>
              <a:t>mullerian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dusunulmus</a:t>
            </a:r>
            <a:r>
              <a:rPr lang="en-US" dirty="0" smtClean="0"/>
              <a:t>….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err="1" smtClean="0"/>
              <a:t>Bunlar</a:t>
            </a:r>
            <a:r>
              <a:rPr lang="en-US" dirty="0" smtClean="0"/>
              <a:t> da </a:t>
            </a:r>
            <a:r>
              <a:rPr lang="en-US" dirty="0" err="1" smtClean="0"/>
              <a:t>fallop</a:t>
            </a:r>
            <a:r>
              <a:rPr lang="en-US" dirty="0" smtClean="0"/>
              <a:t> </a:t>
            </a:r>
            <a:r>
              <a:rPr lang="en-US" dirty="0" err="1" smtClean="0"/>
              <a:t>tupleri</a:t>
            </a:r>
            <a:r>
              <a:rPr lang="en-US" dirty="0" smtClean="0"/>
              <a:t>, uterus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serviks</a:t>
            </a:r>
            <a:r>
              <a:rPr lang="en-US" dirty="0" smtClean="0"/>
              <a:t>……(</a:t>
            </a:r>
            <a:r>
              <a:rPr lang="en-US" dirty="0" err="1" smtClean="0"/>
              <a:t>paraovaryen</a:t>
            </a:r>
            <a:r>
              <a:rPr lang="en-US" dirty="0" smtClean="0"/>
              <a:t>, </a:t>
            </a:r>
            <a:r>
              <a:rPr lang="en-US" dirty="0" err="1" smtClean="0"/>
              <a:t>paratubal</a:t>
            </a:r>
            <a:r>
              <a:rPr lang="en-US" dirty="0" smtClean="0"/>
              <a:t> </a:t>
            </a:r>
            <a:r>
              <a:rPr lang="en-US" dirty="0" err="1" smtClean="0"/>
              <a:t>kistler</a:t>
            </a:r>
            <a:r>
              <a:rPr lang="en-US" dirty="0" smtClean="0"/>
              <a:t>, endometriosis, </a:t>
            </a:r>
            <a:r>
              <a:rPr lang="en-US" dirty="0" err="1" smtClean="0"/>
              <a:t>endosalpingosis</a:t>
            </a:r>
            <a:r>
              <a:rPr lang="en-US" dirty="0" smtClean="0"/>
              <a:t>, endometrium </a:t>
            </a:r>
            <a:r>
              <a:rPr lang="en-US" dirty="0" err="1" smtClean="0"/>
              <a:t>v.s</a:t>
            </a:r>
            <a:r>
              <a:rPr lang="en-US" dirty="0" smtClean="0"/>
              <a:t>.)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6155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Fallop</a:t>
            </a:r>
            <a:r>
              <a:rPr lang="en-US" dirty="0" smtClean="0"/>
              <a:t> </a:t>
            </a:r>
            <a:r>
              <a:rPr lang="en-US" dirty="0" err="1" smtClean="0"/>
              <a:t>tüpü</a:t>
            </a:r>
            <a:r>
              <a:rPr lang="en-US" dirty="0" smtClean="0"/>
              <a:t> </a:t>
            </a:r>
            <a:r>
              <a:rPr lang="en-US" dirty="0" err="1" smtClean="0"/>
              <a:t>hipotezi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Ilk </a:t>
            </a:r>
            <a:r>
              <a:rPr lang="en-US" dirty="0" err="1" smtClean="0"/>
              <a:t>kez</a:t>
            </a:r>
            <a:r>
              <a:rPr lang="en-US" dirty="0" smtClean="0"/>
              <a:t> 2001 de, BRCA1 </a:t>
            </a:r>
            <a:r>
              <a:rPr lang="en-US" dirty="0" err="1" smtClean="0"/>
              <a:t>ve</a:t>
            </a:r>
            <a:r>
              <a:rPr lang="en-US" dirty="0" smtClean="0"/>
              <a:t> BRCA2 gen </a:t>
            </a:r>
            <a:r>
              <a:rPr lang="en-US" dirty="0" err="1" smtClean="0"/>
              <a:t>mutasyonu</a:t>
            </a:r>
            <a:r>
              <a:rPr lang="en-US" dirty="0" smtClean="0"/>
              <a:t> </a:t>
            </a:r>
            <a:r>
              <a:rPr lang="en-US" dirty="0" err="1" smtClean="0"/>
              <a:t>saptanan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profilaktik</a:t>
            </a:r>
            <a:r>
              <a:rPr lang="en-US" dirty="0" smtClean="0"/>
              <a:t> </a:t>
            </a:r>
            <a:r>
              <a:rPr lang="en-US" dirty="0" err="1" smtClean="0"/>
              <a:t>salpingoooferektomi</a:t>
            </a:r>
            <a:r>
              <a:rPr lang="en-US" dirty="0" smtClean="0"/>
              <a:t> </a:t>
            </a:r>
            <a:r>
              <a:rPr lang="en-US" dirty="0" err="1" smtClean="0"/>
              <a:t>yapilan</a:t>
            </a:r>
            <a:r>
              <a:rPr lang="en-US" dirty="0" smtClean="0"/>
              <a:t> </a:t>
            </a:r>
            <a:r>
              <a:rPr lang="en-US" dirty="0" err="1" smtClean="0"/>
              <a:t>hastalarin</a:t>
            </a:r>
            <a:r>
              <a:rPr lang="en-US" dirty="0" smtClean="0"/>
              <a:t> tubal </a:t>
            </a:r>
            <a:r>
              <a:rPr lang="en-US" dirty="0" err="1" smtClean="0"/>
              <a:t>epitelinde</a:t>
            </a:r>
            <a:r>
              <a:rPr lang="en-US" dirty="0" smtClean="0"/>
              <a:t>  </a:t>
            </a:r>
            <a:r>
              <a:rPr lang="en-US" dirty="0" err="1" smtClean="0"/>
              <a:t>displazi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high grade </a:t>
            </a:r>
            <a:r>
              <a:rPr lang="en-US" dirty="0" err="1" smtClean="0"/>
              <a:t>seroz</a:t>
            </a:r>
            <a:r>
              <a:rPr lang="en-US" dirty="0" smtClean="0"/>
              <a:t> </a:t>
            </a:r>
            <a:r>
              <a:rPr lang="en-US" dirty="0" err="1" smtClean="0"/>
              <a:t>karsinom</a:t>
            </a:r>
            <a:r>
              <a:rPr lang="en-US" dirty="0" smtClean="0"/>
              <a:t> </a:t>
            </a:r>
            <a:r>
              <a:rPr lang="en-US" dirty="0" err="1" smtClean="0"/>
              <a:t>saptanmis</a:t>
            </a:r>
            <a:r>
              <a:rPr lang="en-US" dirty="0" smtClean="0"/>
              <a:t>….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Bu </a:t>
            </a:r>
            <a:r>
              <a:rPr lang="en-US" dirty="0" err="1" smtClean="0"/>
              <a:t>saptanan</a:t>
            </a:r>
            <a:r>
              <a:rPr lang="en-US" dirty="0" smtClean="0"/>
              <a:t> </a:t>
            </a:r>
            <a:r>
              <a:rPr lang="en-US" dirty="0" err="1" smtClean="0"/>
              <a:t>lezyonlara</a:t>
            </a:r>
            <a:r>
              <a:rPr lang="en-US" dirty="0" smtClean="0"/>
              <a:t> </a:t>
            </a:r>
            <a:r>
              <a:rPr lang="en-US" dirty="0" err="1" smtClean="0"/>
              <a:t>seroz</a:t>
            </a:r>
            <a:r>
              <a:rPr lang="en-US" dirty="0" smtClean="0"/>
              <a:t> tubal intraepithelial </a:t>
            </a:r>
            <a:r>
              <a:rPr lang="en-US" dirty="0" err="1" smtClean="0"/>
              <a:t>karsinom</a:t>
            </a:r>
            <a:r>
              <a:rPr lang="en-US" dirty="0" smtClean="0"/>
              <a:t> ad</a:t>
            </a:r>
            <a:r>
              <a:rPr lang="tr-TR" dirty="0" smtClean="0"/>
              <a:t>ı</a:t>
            </a:r>
            <a:r>
              <a:rPr lang="en-US" dirty="0" smtClean="0"/>
              <a:t> </a:t>
            </a:r>
            <a:r>
              <a:rPr lang="en-US" dirty="0" err="1" smtClean="0"/>
              <a:t>verilmis</a:t>
            </a:r>
            <a:r>
              <a:rPr lang="en-US" dirty="0" smtClean="0"/>
              <a:t>…..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3038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Fallop</a:t>
            </a:r>
            <a:r>
              <a:rPr lang="en-US" dirty="0"/>
              <a:t> </a:t>
            </a:r>
            <a:r>
              <a:rPr lang="en-US" dirty="0" err="1"/>
              <a:t>tüpü</a:t>
            </a:r>
            <a:r>
              <a:rPr lang="en-US" dirty="0"/>
              <a:t> </a:t>
            </a:r>
            <a:r>
              <a:rPr lang="en-US" dirty="0" err="1"/>
              <a:t>hipotezi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tr-TR" dirty="0" err="1" smtClean="0"/>
              <a:t>S</a:t>
            </a:r>
            <a:r>
              <a:rPr lang="en-US" dirty="0" err="1" smtClean="0"/>
              <a:t>eroz</a:t>
            </a:r>
            <a:r>
              <a:rPr lang="en-US" dirty="0" smtClean="0"/>
              <a:t> </a:t>
            </a:r>
            <a:r>
              <a:rPr lang="en-US" dirty="0"/>
              <a:t>tubal intraepithelial </a:t>
            </a:r>
            <a:r>
              <a:rPr lang="en-US" dirty="0" err="1" smtClean="0"/>
              <a:t>karsinom</a:t>
            </a:r>
            <a:r>
              <a:rPr lang="en-US" dirty="0" smtClean="0"/>
              <a:t> </a:t>
            </a:r>
            <a:r>
              <a:rPr lang="tr-TR" dirty="0" smtClean="0"/>
              <a:t>h</a:t>
            </a:r>
            <a:r>
              <a:rPr lang="en-US" dirty="0" err="1" smtClean="0"/>
              <a:t>igh</a:t>
            </a:r>
            <a:r>
              <a:rPr lang="en-US" dirty="0" smtClean="0"/>
              <a:t> grade </a:t>
            </a:r>
            <a:r>
              <a:rPr lang="en-US" dirty="0" err="1" smtClean="0"/>
              <a:t>seroz</a:t>
            </a:r>
            <a:r>
              <a:rPr lang="en-US" dirty="0" smtClean="0"/>
              <a:t> over </a:t>
            </a:r>
            <a:r>
              <a:rPr lang="en-US" dirty="0" err="1" smtClean="0"/>
              <a:t>karsinomlarin</a:t>
            </a:r>
            <a:r>
              <a:rPr lang="en-US" dirty="0" smtClean="0"/>
              <a:t> </a:t>
            </a:r>
            <a:r>
              <a:rPr lang="en-US" dirty="0" err="1" smtClean="0"/>
              <a:t>prekursoru</a:t>
            </a:r>
            <a:r>
              <a:rPr lang="en-US" dirty="0" smtClean="0"/>
              <a:t> </a:t>
            </a:r>
            <a:r>
              <a:rPr lang="en-US" dirty="0" err="1" smtClean="0"/>
              <a:t>olarak</a:t>
            </a:r>
            <a:r>
              <a:rPr lang="en-US" dirty="0" smtClean="0"/>
              <a:t> </a:t>
            </a:r>
            <a:r>
              <a:rPr lang="en-US" dirty="0" err="1" smtClean="0"/>
              <a:t>kabul</a:t>
            </a:r>
            <a:r>
              <a:rPr lang="en-US" dirty="0" smtClean="0"/>
              <a:t> </a:t>
            </a:r>
            <a:r>
              <a:rPr lang="en-US" dirty="0" err="1" smtClean="0"/>
              <a:t>edilmis</a:t>
            </a:r>
            <a:r>
              <a:rPr lang="en-US" dirty="0" smtClean="0"/>
              <a:t>…..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2379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7975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0000" y="520700"/>
            <a:ext cx="9042400" cy="599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280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Fallop</a:t>
            </a:r>
            <a:r>
              <a:rPr lang="en-US" dirty="0"/>
              <a:t> </a:t>
            </a:r>
            <a:r>
              <a:rPr lang="en-US" dirty="0" err="1"/>
              <a:t>tüpü</a:t>
            </a:r>
            <a:r>
              <a:rPr lang="en-US" dirty="0"/>
              <a:t> </a:t>
            </a:r>
            <a:r>
              <a:rPr lang="en-US" dirty="0" err="1" smtClean="0"/>
              <a:t>hipotezi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574800"/>
            <a:ext cx="10515600" cy="46021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Gen </a:t>
            </a:r>
            <a:r>
              <a:rPr lang="en-US" dirty="0" err="1" smtClean="0"/>
              <a:t>ekspresyonu</a:t>
            </a:r>
            <a:r>
              <a:rPr lang="en-US" dirty="0" smtClean="0"/>
              <a:t> </a:t>
            </a:r>
            <a:r>
              <a:rPr lang="en-US" dirty="0" err="1" smtClean="0"/>
              <a:t>cal</a:t>
            </a:r>
            <a:r>
              <a:rPr lang="tr-TR" dirty="0" smtClean="0"/>
              <a:t>ı</a:t>
            </a:r>
            <a:r>
              <a:rPr lang="en-US" dirty="0" err="1" smtClean="0"/>
              <a:t>smalar</a:t>
            </a:r>
            <a:r>
              <a:rPr lang="tr-TR" dirty="0" smtClean="0"/>
              <a:t>ı</a:t>
            </a:r>
            <a:r>
              <a:rPr lang="en-US" dirty="0" smtClean="0"/>
              <a:t>, </a:t>
            </a:r>
            <a:r>
              <a:rPr lang="tr-TR" dirty="0"/>
              <a:t>h</a:t>
            </a:r>
            <a:r>
              <a:rPr lang="en-US" dirty="0" err="1"/>
              <a:t>igh</a:t>
            </a:r>
            <a:r>
              <a:rPr lang="en-US" dirty="0"/>
              <a:t> grade </a:t>
            </a:r>
            <a:r>
              <a:rPr lang="en-US" dirty="0" err="1"/>
              <a:t>seroz</a:t>
            </a:r>
            <a:r>
              <a:rPr lang="en-US" dirty="0"/>
              <a:t> over </a:t>
            </a:r>
            <a:r>
              <a:rPr lang="en-US" dirty="0" err="1" smtClean="0"/>
              <a:t>karsinomlar</a:t>
            </a:r>
            <a:r>
              <a:rPr lang="tr-TR" dirty="0" smtClean="0"/>
              <a:t>ı</a:t>
            </a:r>
            <a:r>
              <a:rPr lang="en-US" dirty="0" smtClean="0"/>
              <a:t>n </a:t>
            </a:r>
            <a:r>
              <a:rPr lang="en-US" dirty="0" smtClean="0"/>
              <a:t>over </a:t>
            </a:r>
            <a:r>
              <a:rPr lang="en-US" dirty="0" err="1" smtClean="0"/>
              <a:t>yuzeyel</a:t>
            </a:r>
            <a:r>
              <a:rPr lang="en-US" dirty="0" smtClean="0"/>
              <a:t> </a:t>
            </a:r>
            <a:r>
              <a:rPr lang="en-US" dirty="0" err="1" smtClean="0"/>
              <a:t>epiteli</a:t>
            </a:r>
            <a:r>
              <a:rPr lang="en-US" dirty="0" smtClean="0"/>
              <a:t> </a:t>
            </a:r>
            <a:r>
              <a:rPr lang="en-US" dirty="0" err="1" smtClean="0"/>
              <a:t>degil</a:t>
            </a:r>
            <a:r>
              <a:rPr lang="en-US" dirty="0" smtClean="0"/>
              <a:t> de tuba </a:t>
            </a:r>
            <a:r>
              <a:rPr lang="en-US" dirty="0" err="1" smtClean="0"/>
              <a:t>epiteline</a:t>
            </a:r>
            <a:r>
              <a:rPr lang="en-US" dirty="0" smtClean="0"/>
              <a:t> </a:t>
            </a:r>
            <a:r>
              <a:rPr lang="en-US" dirty="0" err="1" smtClean="0"/>
              <a:t>benzedigini</a:t>
            </a:r>
            <a:r>
              <a:rPr lang="en-US" dirty="0" smtClean="0"/>
              <a:t> </a:t>
            </a:r>
            <a:r>
              <a:rPr lang="en-US" dirty="0" err="1" smtClean="0"/>
              <a:t>gostermis</a:t>
            </a:r>
            <a:r>
              <a:rPr lang="en-US" dirty="0" smtClean="0"/>
              <a:t>……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High </a:t>
            </a:r>
            <a:r>
              <a:rPr lang="en-US" dirty="0"/>
              <a:t>grade </a:t>
            </a:r>
            <a:r>
              <a:rPr lang="en-US" dirty="0" err="1"/>
              <a:t>seroz</a:t>
            </a:r>
            <a:r>
              <a:rPr lang="en-US" dirty="0"/>
              <a:t> over </a:t>
            </a:r>
            <a:r>
              <a:rPr lang="en-US" dirty="0" err="1" smtClean="0"/>
              <a:t>karsinomlarin</a:t>
            </a:r>
            <a:r>
              <a:rPr lang="en-US" dirty="0" smtClean="0"/>
              <a:t> </a:t>
            </a:r>
            <a:r>
              <a:rPr lang="en-US" dirty="0" err="1" smtClean="0"/>
              <a:t>embryolojik</a:t>
            </a:r>
            <a:r>
              <a:rPr lang="en-US" dirty="0" smtClean="0"/>
              <a:t> </a:t>
            </a:r>
            <a:r>
              <a:rPr lang="en-US" dirty="0" err="1" smtClean="0"/>
              <a:t>origini</a:t>
            </a:r>
            <a:r>
              <a:rPr lang="en-US" dirty="0" smtClean="0"/>
              <a:t> tuba </a:t>
            </a:r>
            <a:r>
              <a:rPr lang="en-US" dirty="0" err="1" smtClean="0"/>
              <a:t>olarak</a:t>
            </a:r>
            <a:r>
              <a:rPr lang="en-US" dirty="0" smtClean="0"/>
              <a:t> </a:t>
            </a:r>
            <a:r>
              <a:rPr lang="en-US" dirty="0" err="1" smtClean="0"/>
              <a:t>kabul</a:t>
            </a:r>
            <a:r>
              <a:rPr lang="en-US" dirty="0" smtClean="0"/>
              <a:t> </a:t>
            </a:r>
            <a:r>
              <a:rPr lang="en-US" dirty="0" err="1" smtClean="0"/>
              <a:t>edilmekte</a:t>
            </a:r>
            <a:r>
              <a:rPr lang="en-US" dirty="0" smtClean="0"/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145048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66" y="141668"/>
            <a:ext cx="11269014" cy="1661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386366" y="365125"/>
            <a:ext cx="11178862" cy="1437917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7" name="İçerik Yer Tutucusu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40158" y="2026500"/>
            <a:ext cx="10264462" cy="3833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Metin kutusu 7"/>
          <p:cNvSpPr txBox="1"/>
          <p:nvPr/>
        </p:nvSpPr>
        <p:spPr>
          <a:xfrm>
            <a:off x="8937938" y="6104586"/>
            <a:ext cx="310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</a:t>
            </a:r>
            <a:r>
              <a:rPr lang="tr-TR" dirty="0" smtClean="0"/>
              <a:t>Ver</a:t>
            </a:r>
            <a:r>
              <a:rPr lang="en-US" dirty="0" smtClean="0"/>
              <a:t>it et al., 2013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7530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grade </a:t>
            </a:r>
            <a:r>
              <a:rPr lang="en-US" dirty="0" err="1" smtClean="0"/>
              <a:t>seroz</a:t>
            </a:r>
            <a:r>
              <a:rPr lang="en-US" dirty="0" smtClean="0"/>
              <a:t> </a:t>
            </a:r>
            <a:r>
              <a:rPr lang="en-US" dirty="0" err="1" smtClean="0"/>
              <a:t>karsinomlar</a:t>
            </a:r>
            <a:r>
              <a:rPr lang="en-US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Ilk </a:t>
            </a:r>
            <a:r>
              <a:rPr lang="en-US" dirty="0" err="1" smtClean="0"/>
              <a:t>prekusoru</a:t>
            </a:r>
            <a:r>
              <a:rPr lang="en-US" dirty="0" smtClean="0"/>
              <a:t> </a:t>
            </a:r>
            <a:r>
              <a:rPr lang="en-US" dirty="0" err="1" smtClean="0"/>
              <a:t>seroz</a:t>
            </a:r>
            <a:r>
              <a:rPr lang="en-US" dirty="0" smtClean="0"/>
              <a:t> </a:t>
            </a:r>
            <a:r>
              <a:rPr lang="en-US" dirty="0" err="1" smtClean="0"/>
              <a:t>kistadenom</a:t>
            </a:r>
            <a:r>
              <a:rPr lang="en-US" dirty="0" smtClean="0"/>
              <a:t> </a:t>
            </a:r>
            <a:r>
              <a:rPr lang="en-US" dirty="0" err="1" smtClean="0"/>
              <a:t>veya</a:t>
            </a:r>
            <a:r>
              <a:rPr lang="en-US" dirty="0" smtClean="0"/>
              <a:t> </a:t>
            </a:r>
            <a:r>
              <a:rPr lang="en-US" dirty="0" err="1" smtClean="0"/>
              <a:t>adenofibrom</a:t>
            </a:r>
            <a:r>
              <a:rPr lang="en-US" dirty="0" smtClean="0"/>
              <a:t>…….</a:t>
            </a:r>
          </a:p>
          <a:p>
            <a:endParaRPr lang="en-US" dirty="0"/>
          </a:p>
          <a:p>
            <a:r>
              <a:rPr lang="en-US" dirty="0" err="1" smtClean="0"/>
              <a:t>Seroz</a:t>
            </a:r>
            <a:r>
              <a:rPr lang="en-US" dirty="0" smtClean="0"/>
              <a:t> borderline tumor, </a:t>
            </a:r>
            <a:r>
              <a:rPr lang="en-US" dirty="0" err="1" smtClean="0"/>
              <a:t>seroz</a:t>
            </a:r>
            <a:r>
              <a:rPr lang="en-US" dirty="0" smtClean="0"/>
              <a:t> borderline </a:t>
            </a:r>
            <a:r>
              <a:rPr lang="en-US" dirty="0" err="1" smtClean="0"/>
              <a:t>mikropapiller</a:t>
            </a:r>
            <a:r>
              <a:rPr lang="en-US" dirty="0" smtClean="0"/>
              <a:t> tumor….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En</a:t>
            </a:r>
            <a:r>
              <a:rPr lang="en-US" dirty="0" smtClean="0"/>
              <a:t> son </a:t>
            </a:r>
            <a:r>
              <a:rPr lang="en-US" dirty="0" err="1" smtClean="0"/>
              <a:t>basamak</a:t>
            </a:r>
            <a:r>
              <a:rPr lang="en-US" dirty="0" smtClean="0"/>
              <a:t> low grade </a:t>
            </a:r>
            <a:r>
              <a:rPr lang="en-US" dirty="0" err="1" smtClean="0"/>
              <a:t>seroz</a:t>
            </a:r>
            <a:r>
              <a:rPr lang="en-US" dirty="0" smtClean="0"/>
              <a:t> </a:t>
            </a:r>
            <a:r>
              <a:rPr lang="en-US" dirty="0" err="1" smtClean="0"/>
              <a:t>karsinom</a:t>
            </a:r>
            <a:r>
              <a:rPr lang="en-US" dirty="0" smtClean="0"/>
              <a:t>…..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8513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39725"/>
            <a:ext cx="10515600" cy="1325563"/>
          </a:xfrm>
        </p:spPr>
        <p:txBody>
          <a:bodyPr/>
          <a:lstStyle/>
          <a:p>
            <a:r>
              <a:rPr lang="en-US" dirty="0" err="1" smtClean="0"/>
              <a:t>Endometriozis</a:t>
            </a:r>
            <a:r>
              <a:rPr lang="en-US" dirty="0" smtClean="0"/>
              <a:t> </a:t>
            </a:r>
            <a:r>
              <a:rPr lang="en-US" dirty="0" err="1" smtClean="0"/>
              <a:t>iliskili</a:t>
            </a:r>
            <a:r>
              <a:rPr lang="en-US" dirty="0" smtClean="0"/>
              <a:t> over </a:t>
            </a:r>
            <a:r>
              <a:rPr lang="en-US" dirty="0" err="1" smtClean="0"/>
              <a:t>kanseri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Ilk </a:t>
            </a:r>
            <a:r>
              <a:rPr lang="en-US" dirty="0" err="1" smtClean="0"/>
              <a:t>defa</a:t>
            </a:r>
            <a:r>
              <a:rPr lang="en-US" dirty="0" smtClean="0"/>
              <a:t> 1925 de Sampson </a:t>
            </a:r>
            <a:r>
              <a:rPr lang="en-US" dirty="0" err="1" smtClean="0"/>
              <a:t>tarafindan</a:t>
            </a:r>
            <a:r>
              <a:rPr lang="en-US" dirty="0" smtClean="0"/>
              <a:t> </a:t>
            </a:r>
            <a:r>
              <a:rPr lang="en-US" dirty="0" err="1" smtClean="0"/>
              <a:t>ortaya</a:t>
            </a:r>
            <a:r>
              <a:rPr lang="en-US" dirty="0" smtClean="0"/>
              <a:t> </a:t>
            </a:r>
            <a:r>
              <a:rPr lang="en-US" dirty="0" err="1" smtClean="0"/>
              <a:t>atilmistir</a:t>
            </a:r>
            <a:r>
              <a:rPr lang="en-US" dirty="0" smtClean="0"/>
              <a:t>…..</a:t>
            </a:r>
          </a:p>
          <a:p>
            <a:endParaRPr lang="en-US" dirty="0"/>
          </a:p>
          <a:p>
            <a:pPr>
              <a:lnSpc>
                <a:spcPct val="150000"/>
              </a:lnSpc>
            </a:pPr>
            <a:r>
              <a:rPr lang="en-US" dirty="0" err="1" smtClean="0"/>
              <a:t>Endometrioid</a:t>
            </a:r>
            <a:r>
              <a:rPr lang="en-US" dirty="0" smtClean="0"/>
              <a:t>,  clear </a:t>
            </a:r>
            <a:r>
              <a:rPr lang="en-US" dirty="0" smtClean="0"/>
              <a:t>cell</a:t>
            </a:r>
            <a:r>
              <a:rPr lang="tr-TR" dirty="0" smtClean="0"/>
              <a:t> ve </a:t>
            </a:r>
            <a:r>
              <a:rPr lang="tr-TR" dirty="0" err="1" smtClean="0"/>
              <a:t>low</a:t>
            </a:r>
            <a:r>
              <a:rPr lang="tr-TR" dirty="0" smtClean="0"/>
              <a:t> </a:t>
            </a:r>
            <a:r>
              <a:rPr lang="tr-TR" dirty="0" err="1" smtClean="0"/>
              <a:t>grade</a:t>
            </a:r>
            <a:r>
              <a:rPr lang="tr-TR" dirty="0" smtClean="0"/>
              <a:t> </a:t>
            </a:r>
            <a:r>
              <a:rPr lang="tr-TR" dirty="0" err="1" smtClean="0"/>
              <a:t>seroz</a:t>
            </a:r>
            <a:r>
              <a:rPr lang="tr-TR" dirty="0" smtClean="0"/>
              <a:t> </a:t>
            </a:r>
            <a:r>
              <a:rPr lang="en-US" dirty="0" err="1" smtClean="0"/>
              <a:t>karsinomlar</a:t>
            </a:r>
            <a:r>
              <a:rPr lang="tr-TR" dirty="0" smtClean="0"/>
              <a:t>ı</a:t>
            </a:r>
            <a:r>
              <a:rPr lang="en-US" dirty="0" smtClean="0"/>
              <a:t>n </a:t>
            </a:r>
            <a:r>
              <a:rPr lang="en-US" dirty="0" err="1" smtClean="0"/>
              <a:t>prekursoru</a:t>
            </a:r>
            <a:r>
              <a:rPr lang="en-US" dirty="0" smtClean="0"/>
              <a:t> </a:t>
            </a:r>
            <a:r>
              <a:rPr lang="en-US" dirty="0" err="1" smtClean="0"/>
              <a:t>olabilir</a:t>
            </a:r>
            <a:r>
              <a:rPr lang="en-US" dirty="0" smtClean="0"/>
              <a:t>?????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1925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Sampson </a:t>
            </a:r>
            <a:r>
              <a:rPr lang="en-US" dirty="0" err="1" smtClean="0"/>
              <a:t>teori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514901"/>
            <a:ext cx="10515600" cy="46620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Endometriozis</a:t>
            </a:r>
            <a:r>
              <a:rPr lang="en-US" dirty="0" smtClean="0"/>
              <a:t> </a:t>
            </a:r>
            <a:r>
              <a:rPr lang="en-US" dirty="0" err="1" smtClean="0"/>
              <a:t>iliskili</a:t>
            </a:r>
            <a:r>
              <a:rPr lang="en-US" dirty="0" smtClean="0"/>
              <a:t> over </a:t>
            </a:r>
            <a:r>
              <a:rPr lang="en-US" dirty="0" err="1" smtClean="0"/>
              <a:t>kanseri</a:t>
            </a:r>
            <a:r>
              <a:rPr lang="en-US" dirty="0" smtClean="0"/>
              <a:t> </a:t>
            </a:r>
            <a:r>
              <a:rPr lang="en-US" dirty="0" err="1" smtClean="0"/>
              <a:t>diyebilmek</a:t>
            </a:r>
            <a:r>
              <a:rPr lang="en-US" dirty="0" smtClean="0"/>
              <a:t> </a:t>
            </a:r>
            <a:r>
              <a:rPr lang="en-US" dirty="0" err="1" smtClean="0"/>
              <a:t>icin</a:t>
            </a:r>
            <a:r>
              <a:rPr lang="en-US" dirty="0" smtClean="0"/>
              <a:t> Sampson </a:t>
            </a:r>
            <a:r>
              <a:rPr lang="en-US" dirty="0" err="1" smtClean="0"/>
              <a:t>taraf</a:t>
            </a:r>
            <a:r>
              <a:rPr lang="tr-TR" dirty="0" smtClean="0"/>
              <a:t>ı</a:t>
            </a:r>
            <a:r>
              <a:rPr lang="en-US" dirty="0" err="1" smtClean="0"/>
              <a:t>ndan</a:t>
            </a:r>
            <a:r>
              <a:rPr lang="en-US" dirty="0" smtClean="0"/>
              <a:t> at</a:t>
            </a:r>
            <a:r>
              <a:rPr lang="tr-TR" dirty="0" smtClean="0"/>
              <a:t>ı</a:t>
            </a:r>
            <a:r>
              <a:rPr lang="en-US" dirty="0" smtClean="0"/>
              <a:t>lm</a:t>
            </a:r>
            <a:r>
              <a:rPr lang="tr-TR" dirty="0" smtClean="0"/>
              <a:t>ı</a:t>
            </a:r>
            <a:r>
              <a:rPr lang="en-US" dirty="0" smtClean="0"/>
              <a:t>s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tak</a:t>
            </a:r>
            <a:r>
              <a:rPr lang="tr-TR" dirty="0" smtClean="0"/>
              <a:t>ı</a:t>
            </a:r>
            <a:r>
              <a:rPr lang="en-US" dirty="0" smtClean="0"/>
              <a:t>m </a:t>
            </a:r>
            <a:r>
              <a:rPr lang="en-US" dirty="0" err="1" smtClean="0"/>
              <a:t>kriterler</a:t>
            </a:r>
            <a:r>
              <a:rPr lang="en-US" dirty="0" smtClean="0"/>
              <a:t> </a:t>
            </a:r>
            <a:r>
              <a:rPr lang="en-US" dirty="0" err="1" smtClean="0"/>
              <a:t>mevcut</a:t>
            </a:r>
            <a:r>
              <a:rPr lang="en-US" dirty="0" smtClean="0"/>
              <a:t>….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1. </a:t>
            </a:r>
            <a:r>
              <a:rPr lang="en-US" dirty="0" smtClean="0"/>
              <a:t>Ayn</a:t>
            </a:r>
            <a:r>
              <a:rPr lang="tr-TR" dirty="0" smtClean="0"/>
              <a:t>ı</a:t>
            </a:r>
            <a:r>
              <a:rPr lang="en-US" dirty="0" smtClean="0"/>
              <a:t> </a:t>
            </a:r>
            <a:r>
              <a:rPr lang="en-US" dirty="0" err="1" smtClean="0"/>
              <a:t>overde</a:t>
            </a:r>
            <a:r>
              <a:rPr lang="en-US" dirty="0" smtClean="0"/>
              <a:t> </a:t>
            </a:r>
            <a:r>
              <a:rPr lang="en-US" dirty="0" err="1" smtClean="0"/>
              <a:t>endometriozis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over </a:t>
            </a:r>
            <a:r>
              <a:rPr lang="en-US" dirty="0" err="1" smtClean="0"/>
              <a:t>kanseri</a:t>
            </a:r>
            <a:r>
              <a:rPr lang="en-US" dirty="0" smtClean="0"/>
              <a:t> </a:t>
            </a:r>
            <a:r>
              <a:rPr lang="en-US" dirty="0" err="1" smtClean="0"/>
              <a:t>birlikteligi</a:t>
            </a:r>
            <a:r>
              <a:rPr lang="en-US" dirty="0" smtClean="0"/>
              <a:t> </a:t>
            </a:r>
            <a:r>
              <a:rPr lang="en-US" dirty="0" err="1" smtClean="0"/>
              <a:t>olacak</a:t>
            </a:r>
            <a:r>
              <a:rPr lang="en-US" dirty="0" smtClean="0"/>
              <a:t>…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2. </a:t>
            </a:r>
            <a:r>
              <a:rPr lang="en-US" dirty="0" err="1" smtClean="0"/>
              <a:t>Herhangi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yerde</a:t>
            </a:r>
            <a:r>
              <a:rPr lang="en-US" dirty="0" smtClean="0"/>
              <a:t> </a:t>
            </a:r>
            <a:r>
              <a:rPr lang="en-US" dirty="0" err="1" smtClean="0"/>
              <a:t>ikinci</a:t>
            </a:r>
            <a:r>
              <a:rPr lang="en-US" dirty="0" smtClean="0"/>
              <a:t> </a:t>
            </a:r>
            <a:r>
              <a:rPr lang="en-US" dirty="0" err="1" smtClean="0"/>
              <a:t>malignansi</a:t>
            </a:r>
            <a:r>
              <a:rPr lang="en-US" dirty="0" smtClean="0"/>
              <a:t> </a:t>
            </a:r>
            <a:r>
              <a:rPr lang="en-US" dirty="0" err="1" smtClean="0"/>
              <a:t>olmayacak</a:t>
            </a:r>
            <a:r>
              <a:rPr lang="en-US" dirty="0" smtClean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195546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Sampson </a:t>
            </a:r>
            <a:r>
              <a:rPr lang="en-US" dirty="0" err="1"/>
              <a:t>teori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Kanser</a:t>
            </a:r>
            <a:r>
              <a:rPr lang="en-US" dirty="0"/>
              <a:t> </a:t>
            </a:r>
            <a:r>
              <a:rPr lang="en-US" dirty="0" err="1"/>
              <a:t>dokusu</a:t>
            </a:r>
            <a:r>
              <a:rPr lang="en-US" dirty="0"/>
              <a:t> </a:t>
            </a:r>
            <a:r>
              <a:rPr lang="en-US" dirty="0" err="1"/>
              <a:t>endometriozisle</a:t>
            </a:r>
            <a:r>
              <a:rPr lang="en-US" dirty="0"/>
              <a:t> </a:t>
            </a:r>
            <a:r>
              <a:rPr lang="en-US" dirty="0" err="1"/>
              <a:t>benzer</a:t>
            </a:r>
            <a:r>
              <a:rPr lang="en-US" dirty="0"/>
              <a:t> </a:t>
            </a:r>
            <a:r>
              <a:rPr lang="en-US" dirty="0" err="1"/>
              <a:t>histolojik</a:t>
            </a:r>
            <a:r>
              <a:rPr lang="en-US" dirty="0"/>
              <a:t> </a:t>
            </a:r>
            <a:r>
              <a:rPr lang="en-US" dirty="0" err="1"/>
              <a:t>patern</a:t>
            </a:r>
            <a:r>
              <a:rPr lang="en-US" dirty="0"/>
              <a:t> </a:t>
            </a:r>
            <a:r>
              <a:rPr lang="en-US" dirty="0" err="1"/>
              <a:t>gosterecek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4.Endometriozisten </a:t>
            </a:r>
            <a:r>
              <a:rPr lang="en-US" dirty="0" err="1" smtClean="0"/>
              <a:t>neoplastik</a:t>
            </a:r>
            <a:r>
              <a:rPr lang="en-US" dirty="0" smtClean="0"/>
              <a:t> </a:t>
            </a:r>
            <a:r>
              <a:rPr lang="en-US" dirty="0" err="1" smtClean="0"/>
              <a:t>degisime</a:t>
            </a:r>
            <a:r>
              <a:rPr lang="en-US" dirty="0" smtClean="0"/>
              <a:t> </a:t>
            </a:r>
            <a:r>
              <a:rPr lang="en-US" dirty="0" err="1" smtClean="0"/>
              <a:t>gecen</a:t>
            </a:r>
            <a:r>
              <a:rPr lang="en-US" dirty="0" smtClean="0"/>
              <a:t> </a:t>
            </a:r>
            <a:r>
              <a:rPr lang="en-US" dirty="0" err="1" smtClean="0"/>
              <a:t>patern</a:t>
            </a:r>
            <a:r>
              <a:rPr lang="en-US" dirty="0" smtClean="0"/>
              <a:t> </a:t>
            </a:r>
            <a:r>
              <a:rPr lang="en-US" dirty="0" err="1" smtClean="0"/>
              <a:t>gosterilmeli</a:t>
            </a:r>
            <a:r>
              <a:rPr lang="en-US" dirty="0" smtClean="0"/>
              <a:t>…</a:t>
            </a:r>
          </a:p>
          <a:p>
            <a:endParaRPr lang="en-US" dirty="0"/>
          </a:p>
          <a:p>
            <a:r>
              <a:rPr lang="en-US" dirty="0" err="1" smtClean="0"/>
              <a:t>Ancak</a:t>
            </a:r>
            <a:r>
              <a:rPr lang="en-US" dirty="0" smtClean="0"/>
              <a:t> </a:t>
            </a:r>
            <a:r>
              <a:rPr lang="en-US" dirty="0" err="1" smtClean="0"/>
              <a:t>cogu</a:t>
            </a:r>
            <a:r>
              <a:rPr lang="en-US" dirty="0" smtClean="0"/>
              <a:t> </a:t>
            </a:r>
            <a:r>
              <a:rPr lang="en-US" dirty="0" err="1" smtClean="0"/>
              <a:t>vakada</a:t>
            </a:r>
            <a:r>
              <a:rPr lang="en-US" dirty="0" smtClean="0"/>
              <a:t>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kriterleri</a:t>
            </a:r>
            <a:r>
              <a:rPr lang="en-US" dirty="0" smtClean="0"/>
              <a:t> </a:t>
            </a:r>
            <a:r>
              <a:rPr lang="en-US" dirty="0" err="1" smtClean="0"/>
              <a:t>uygulamak</a:t>
            </a:r>
            <a:r>
              <a:rPr lang="en-US" dirty="0" smtClean="0"/>
              <a:t> </a:t>
            </a:r>
            <a:r>
              <a:rPr lang="en-US" dirty="0" err="1" smtClean="0"/>
              <a:t>imkans</a:t>
            </a:r>
            <a:r>
              <a:rPr lang="tr-TR" dirty="0" smtClean="0"/>
              <a:t>ı</a:t>
            </a:r>
            <a:r>
              <a:rPr lang="en-US" dirty="0" err="1" smtClean="0"/>
              <a:t>za</a:t>
            </a:r>
            <a:r>
              <a:rPr lang="en-US" dirty="0" smtClean="0"/>
              <a:t> yak</a:t>
            </a:r>
            <a:r>
              <a:rPr lang="tr-TR" dirty="0" smtClean="0"/>
              <a:t>ı</a:t>
            </a:r>
            <a:r>
              <a:rPr lang="en-US" dirty="0" err="1" smtClean="0"/>
              <a:t>nd</a:t>
            </a:r>
            <a:r>
              <a:rPr lang="tr-TR" dirty="0" smtClean="0"/>
              <a:t>ı</a:t>
            </a:r>
            <a:r>
              <a:rPr lang="en-US" dirty="0" smtClean="0"/>
              <a:t>r</a:t>
            </a:r>
            <a:r>
              <a:rPr lang="en-US" dirty="0" smtClean="0"/>
              <a:t>….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0703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6375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500" y="101600"/>
            <a:ext cx="9436100" cy="6159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933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0594" y="3403593"/>
            <a:ext cx="50811" cy="50813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Endometriozis</a:t>
            </a:r>
            <a:r>
              <a:rPr lang="en-US" dirty="0"/>
              <a:t> </a:t>
            </a:r>
            <a:r>
              <a:rPr lang="en-US" dirty="0" err="1"/>
              <a:t>iliskili</a:t>
            </a:r>
            <a:r>
              <a:rPr lang="en-US" dirty="0"/>
              <a:t> over </a:t>
            </a:r>
            <a:r>
              <a:rPr lang="en-US" dirty="0" err="1"/>
              <a:t>kanseri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Endometriozis</a:t>
            </a:r>
            <a:r>
              <a:rPr lang="en-US" dirty="0" smtClean="0"/>
              <a:t> </a:t>
            </a:r>
            <a:r>
              <a:rPr lang="en-US" dirty="0" err="1" smtClean="0"/>
              <a:t>iliskili</a:t>
            </a:r>
            <a:r>
              <a:rPr lang="en-US" dirty="0" smtClean="0"/>
              <a:t> over </a:t>
            </a:r>
            <a:r>
              <a:rPr lang="en-US" dirty="0" err="1" smtClean="0"/>
              <a:t>kanserlerinde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precursor </a:t>
            </a:r>
            <a:r>
              <a:rPr lang="en-US" dirty="0" err="1" smtClean="0"/>
              <a:t>olmal</a:t>
            </a:r>
            <a:r>
              <a:rPr lang="tr-TR" dirty="0" smtClean="0"/>
              <a:t>ı</a:t>
            </a:r>
            <a:r>
              <a:rPr lang="en-US" dirty="0" smtClean="0"/>
              <a:t>……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Atipikal</a:t>
            </a:r>
            <a:r>
              <a:rPr lang="en-US" dirty="0" smtClean="0"/>
              <a:t> </a:t>
            </a:r>
            <a:r>
              <a:rPr lang="en-US" dirty="0" err="1" smtClean="0"/>
              <a:t>endometriozis</a:t>
            </a:r>
            <a:r>
              <a:rPr lang="en-US" dirty="0" smtClean="0"/>
              <a:t>??????</a:t>
            </a:r>
            <a:endParaRPr lang="tr-TR" dirty="0" smtClean="0"/>
          </a:p>
          <a:p>
            <a:endParaRPr lang="tr-TR" dirty="0"/>
          </a:p>
          <a:p>
            <a:r>
              <a:rPr lang="en-US" dirty="0" err="1" smtClean="0"/>
              <a:t>Endometriozis</a:t>
            </a:r>
            <a:r>
              <a:rPr lang="en-US" dirty="0" smtClean="0"/>
              <a:t> </a:t>
            </a:r>
            <a:r>
              <a:rPr lang="en-US" dirty="0" err="1"/>
              <a:t>iliskili</a:t>
            </a:r>
            <a:r>
              <a:rPr lang="en-US" dirty="0"/>
              <a:t> over </a:t>
            </a:r>
            <a:r>
              <a:rPr lang="en-US" dirty="0" err="1" smtClean="0"/>
              <a:t>kanserlerinde</a:t>
            </a:r>
            <a:r>
              <a:rPr lang="tr-TR" dirty="0" smtClean="0"/>
              <a:t> at</a:t>
            </a:r>
            <a:r>
              <a:rPr lang="en-US" dirty="0" err="1" smtClean="0"/>
              <a:t>ipi</a:t>
            </a:r>
            <a:r>
              <a:rPr lang="en-US" dirty="0" smtClean="0"/>
              <a:t> </a:t>
            </a:r>
            <a:r>
              <a:rPr lang="en-US" dirty="0" err="1" smtClean="0"/>
              <a:t>gorulme</a:t>
            </a:r>
            <a:r>
              <a:rPr lang="en-US" dirty="0" smtClean="0"/>
              <a:t> </a:t>
            </a:r>
            <a:r>
              <a:rPr lang="en-US" dirty="0" err="1" smtClean="0"/>
              <a:t>olas</a:t>
            </a:r>
            <a:r>
              <a:rPr lang="tr-TR" dirty="0" smtClean="0"/>
              <a:t>ı</a:t>
            </a:r>
            <a:r>
              <a:rPr lang="en-US" dirty="0" smtClean="0"/>
              <a:t>l</a:t>
            </a:r>
            <a:r>
              <a:rPr lang="tr-TR" dirty="0" smtClean="0"/>
              <a:t>ı</a:t>
            </a:r>
            <a:r>
              <a:rPr lang="en-US" dirty="0" smtClean="0"/>
              <a:t>g</a:t>
            </a:r>
            <a:r>
              <a:rPr lang="tr-TR" dirty="0" smtClean="0"/>
              <a:t>ı</a:t>
            </a:r>
            <a:r>
              <a:rPr lang="en-US" dirty="0" smtClean="0"/>
              <a:t> </a:t>
            </a:r>
            <a:r>
              <a:rPr lang="en-US" dirty="0" smtClean="0"/>
              <a:t>%60-80.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</a:t>
            </a:r>
            <a:r>
              <a:rPr lang="en-US" sz="2000" dirty="0" err="1" smtClean="0"/>
              <a:t>Kralickova</a:t>
            </a:r>
            <a:r>
              <a:rPr lang="en-US" sz="2000" dirty="0" smtClean="0"/>
              <a:t> et al., 2014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25801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Endometriozis</a:t>
            </a:r>
            <a:r>
              <a:rPr lang="en-US" dirty="0"/>
              <a:t> </a:t>
            </a:r>
            <a:r>
              <a:rPr lang="en-US" dirty="0" err="1"/>
              <a:t>iliskili</a:t>
            </a:r>
            <a:r>
              <a:rPr lang="en-US" dirty="0"/>
              <a:t> over </a:t>
            </a:r>
            <a:r>
              <a:rPr lang="en-US" dirty="0" err="1"/>
              <a:t>kanseri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Baska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calismada</a:t>
            </a:r>
            <a:r>
              <a:rPr lang="en-US" dirty="0" smtClean="0"/>
              <a:t> da </a:t>
            </a:r>
            <a:r>
              <a:rPr lang="en-US" dirty="0" err="1" smtClean="0"/>
              <a:t>endometrioid</a:t>
            </a:r>
            <a:r>
              <a:rPr lang="en-US" dirty="0" smtClean="0"/>
              <a:t> </a:t>
            </a:r>
            <a:r>
              <a:rPr lang="en-US" dirty="0" err="1" smtClean="0"/>
              <a:t>kanserlerin</a:t>
            </a:r>
            <a:r>
              <a:rPr lang="en-US" dirty="0" smtClean="0"/>
              <a:t> %42sinde, clear cell </a:t>
            </a:r>
            <a:r>
              <a:rPr lang="en-US" dirty="0" err="1" smtClean="0"/>
              <a:t>karsinomlarin</a:t>
            </a:r>
            <a:r>
              <a:rPr lang="en-US" dirty="0" smtClean="0"/>
              <a:t> da %54 </a:t>
            </a:r>
            <a:r>
              <a:rPr lang="en-US" dirty="0" err="1" smtClean="0"/>
              <a:t>unde</a:t>
            </a:r>
            <a:r>
              <a:rPr lang="en-US" dirty="0" smtClean="0"/>
              <a:t> </a:t>
            </a:r>
            <a:r>
              <a:rPr lang="en-US" dirty="0" err="1" smtClean="0"/>
              <a:t>atipi</a:t>
            </a:r>
            <a:r>
              <a:rPr lang="en-US" dirty="0" smtClean="0"/>
              <a:t> </a:t>
            </a:r>
            <a:r>
              <a:rPr lang="en-US" dirty="0" err="1" smtClean="0"/>
              <a:t>gorulmus</a:t>
            </a:r>
            <a:r>
              <a:rPr lang="en-US" dirty="0" smtClean="0"/>
              <a:t>…..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 </a:t>
            </a:r>
            <a:r>
              <a:rPr lang="en-US" sz="2000" dirty="0" err="1" smtClean="0"/>
              <a:t>Fukunaga</a:t>
            </a:r>
            <a:r>
              <a:rPr lang="en-US" sz="2000" dirty="0" smtClean="0"/>
              <a:t> et al., 1997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Atipi</a:t>
            </a:r>
            <a:r>
              <a:rPr lang="en-US" dirty="0" smtClean="0"/>
              <a:t> </a:t>
            </a:r>
            <a:r>
              <a:rPr lang="en-US" dirty="0" err="1" smtClean="0"/>
              <a:t>inflamasyon</a:t>
            </a:r>
            <a:r>
              <a:rPr lang="en-US" dirty="0" smtClean="0"/>
              <a:t> </a:t>
            </a:r>
            <a:r>
              <a:rPr lang="en-US" dirty="0" err="1" smtClean="0"/>
              <a:t>durumlarda</a:t>
            </a:r>
            <a:r>
              <a:rPr lang="en-US" dirty="0" smtClean="0"/>
              <a:t> da </a:t>
            </a:r>
            <a:r>
              <a:rPr lang="en-US" dirty="0" err="1" smtClean="0"/>
              <a:t>gorulebilir</a:t>
            </a:r>
            <a:r>
              <a:rPr lang="en-US" dirty="0" smtClean="0"/>
              <a:t>….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194043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 </a:t>
            </a:r>
            <a:r>
              <a:rPr lang="en-US" dirty="0" err="1" smtClean="0"/>
              <a:t>kanseri</a:t>
            </a:r>
            <a:r>
              <a:rPr lang="en-US" dirty="0"/>
              <a:t> </a:t>
            </a:r>
            <a:r>
              <a:rPr lang="en-US" dirty="0" err="1" smtClean="0"/>
              <a:t>insidens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</a:t>
            </a:r>
            <a:r>
              <a:rPr lang="en-US" dirty="0" err="1" smtClean="0"/>
              <a:t>kanseri</a:t>
            </a:r>
            <a:r>
              <a:rPr lang="en-US" dirty="0" smtClean="0"/>
              <a:t> tum </a:t>
            </a:r>
            <a:r>
              <a:rPr lang="en-US" dirty="0" err="1" smtClean="0"/>
              <a:t>kanserlerin</a:t>
            </a:r>
            <a:r>
              <a:rPr lang="en-US" dirty="0" smtClean="0"/>
              <a:t> %1 -2 ….</a:t>
            </a:r>
          </a:p>
          <a:p>
            <a:endParaRPr lang="en-US" dirty="0"/>
          </a:p>
          <a:p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kadinin</a:t>
            </a:r>
            <a:r>
              <a:rPr lang="en-US" dirty="0" smtClean="0"/>
              <a:t> over </a:t>
            </a:r>
            <a:r>
              <a:rPr lang="en-US" dirty="0" err="1" smtClean="0"/>
              <a:t>kanserine</a:t>
            </a:r>
            <a:r>
              <a:rPr lang="en-US" dirty="0" smtClean="0"/>
              <a:t> </a:t>
            </a:r>
            <a:r>
              <a:rPr lang="en-US" dirty="0" err="1" smtClean="0"/>
              <a:t>yakalanmasi</a:t>
            </a:r>
            <a:r>
              <a:rPr lang="en-US" dirty="0" smtClean="0"/>
              <a:t> </a:t>
            </a:r>
            <a:r>
              <a:rPr lang="en-US" dirty="0" err="1" smtClean="0"/>
              <a:t>riski</a:t>
            </a:r>
            <a:r>
              <a:rPr lang="en-US" dirty="0" smtClean="0"/>
              <a:t> %1.3 (lifetime risk)</a:t>
            </a:r>
          </a:p>
          <a:p>
            <a:endParaRPr lang="en-US" dirty="0"/>
          </a:p>
          <a:p>
            <a:r>
              <a:rPr lang="en-US" dirty="0" err="1" smtClean="0"/>
              <a:t>Kad</a:t>
            </a:r>
            <a:r>
              <a:rPr lang="tr-TR" dirty="0" smtClean="0"/>
              <a:t>ı</a:t>
            </a:r>
            <a:r>
              <a:rPr lang="en-US" dirty="0" smtClean="0"/>
              <a:t>n </a:t>
            </a:r>
            <a:r>
              <a:rPr lang="en-US" dirty="0" err="1" smtClean="0"/>
              <a:t>kanserlerinin</a:t>
            </a:r>
            <a:r>
              <a:rPr lang="en-US" dirty="0" smtClean="0"/>
              <a:t> 7. </a:t>
            </a:r>
            <a:r>
              <a:rPr lang="en-US" dirty="0" smtClean="0"/>
              <a:t>s</a:t>
            </a:r>
            <a:r>
              <a:rPr lang="tr-TR" dirty="0" smtClean="0"/>
              <a:t>ı</a:t>
            </a:r>
            <a:r>
              <a:rPr lang="en-US" dirty="0" err="1" smtClean="0"/>
              <a:t>ras</a:t>
            </a:r>
            <a:r>
              <a:rPr lang="tr-TR" dirty="0" smtClean="0"/>
              <a:t>ı</a:t>
            </a:r>
            <a:r>
              <a:rPr lang="en-US" dirty="0" smtClean="0"/>
              <a:t>n</a:t>
            </a:r>
            <a:r>
              <a:rPr lang="tr-TR" dirty="0" smtClean="0"/>
              <a:t>ı</a:t>
            </a:r>
            <a:r>
              <a:rPr lang="en-US" dirty="0" smtClean="0"/>
              <a:t> </a:t>
            </a:r>
            <a:r>
              <a:rPr lang="en-US" dirty="0" err="1" smtClean="0"/>
              <a:t>teskil</a:t>
            </a:r>
            <a:r>
              <a:rPr lang="en-US" dirty="0" smtClean="0"/>
              <a:t> </a:t>
            </a:r>
            <a:r>
              <a:rPr lang="en-US" dirty="0" err="1" smtClean="0"/>
              <a:t>ediyor</a:t>
            </a:r>
            <a:r>
              <a:rPr lang="en-US" dirty="0" smtClean="0"/>
              <a:t>….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              SEER Data, 2014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922027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6244"/>
          </a:xfrm>
        </p:spPr>
        <p:txBody>
          <a:bodyPr>
            <a:normAutofit fontScale="90000"/>
          </a:bodyPr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764406"/>
            <a:ext cx="10515600" cy="4412557"/>
          </a:xfrm>
        </p:spPr>
        <p:txBody>
          <a:bodyPr>
            <a:normAutofit/>
          </a:bodyPr>
          <a:lstStyle/>
          <a:p>
            <a:r>
              <a:rPr lang="en-US" sz="4000" dirty="0"/>
              <a:t>Over </a:t>
            </a:r>
            <a:r>
              <a:rPr lang="en-US" sz="4000" dirty="0" err="1"/>
              <a:t>kanseri</a:t>
            </a:r>
            <a:r>
              <a:rPr lang="en-US" sz="4000" dirty="0"/>
              <a:t> risk </a:t>
            </a:r>
            <a:r>
              <a:rPr lang="en-US" sz="4000" dirty="0" err="1" smtClean="0"/>
              <a:t>faktorleri</a:t>
            </a:r>
            <a:r>
              <a:rPr lang="en-US" sz="4000" dirty="0" smtClean="0"/>
              <a:t> </a:t>
            </a:r>
            <a:r>
              <a:rPr lang="en-US" sz="4000" dirty="0" err="1" smtClean="0"/>
              <a:t>nelerdir</a:t>
            </a:r>
            <a:r>
              <a:rPr lang="en-US" sz="4000" dirty="0" smtClean="0"/>
              <a:t>??????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341986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696" y="600502"/>
            <a:ext cx="10003808" cy="775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18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 smtClean="0"/>
              <a:t>Endometr</a:t>
            </a:r>
            <a:r>
              <a:rPr lang="en-US" dirty="0" err="1" smtClean="0"/>
              <a:t>iozisle</a:t>
            </a:r>
            <a:r>
              <a:rPr lang="en-US" dirty="0" smtClean="0"/>
              <a:t> over </a:t>
            </a:r>
            <a:r>
              <a:rPr lang="en-US" dirty="0" err="1" smtClean="0"/>
              <a:t>kanseri</a:t>
            </a:r>
            <a:r>
              <a:rPr lang="en-US" dirty="0" smtClean="0"/>
              <a:t> </a:t>
            </a:r>
            <a:r>
              <a:rPr lang="en-US" dirty="0" err="1" smtClean="0"/>
              <a:t>aras</a:t>
            </a:r>
            <a:r>
              <a:rPr lang="tr-TR" dirty="0" smtClean="0"/>
              <a:t>ı</a:t>
            </a:r>
            <a:r>
              <a:rPr lang="en-US" dirty="0" err="1" smtClean="0"/>
              <a:t>nda</a:t>
            </a:r>
            <a:r>
              <a:rPr lang="en-US" dirty="0" smtClean="0"/>
              <a:t> ne tip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tr-TR" dirty="0"/>
              <a:t>ş</a:t>
            </a:r>
            <a:r>
              <a:rPr lang="en-US" dirty="0" err="1" smtClean="0"/>
              <a:t>ki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???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Ortak</a:t>
            </a:r>
            <a:r>
              <a:rPr lang="en-US" dirty="0" smtClean="0"/>
              <a:t> </a:t>
            </a:r>
            <a:r>
              <a:rPr lang="en-US" dirty="0" err="1" smtClean="0"/>
              <a:t>demografik</a:t>
            </a:r>
            <a:r>
              <a:rPr lang="en-US" dirty="0" smtClean="0"/>
              <a:t> </a:t>
            </a:r>
            <a:r>
              <a:rPr lang="en-US" dirty="0" err="1" smtClean="0"/>
              <a:t>ozellikle</a:t>
            </a:r>
            <a:r>
              <a:rPr lang="tr-TR" dirty="0" smtClean="0"/>
              <a:t>r</a:t>
            </a:r>
            <a:r>
              <a:rPr lang="en-US" dirty="0" smtClean="0"/>
              <a:t>?????</a:t>
            </a:r>
          </a:p>
          <a:p>
            <a:endParaRPr lang="en-US" dirty="0"/>
          </a:p>
          <a:p>
            <a:pPr>
              <a:lnSpc>
                <a:spcPct val="150000"/>
              </a:lnSpc>
            </a:pPr>
            <a:r>
              <a:rPr lang="en-US" dirty="0" err="1" smtClean="0"/>
              <a:t>Erken</a:t>
            </a:r>
            <a:r>
              <a:rPr lang="en-US" dirty="0" smtClean="0"/>
              <a:t> </a:t>
            </a:r>
            <a:r>
              <a:rPr lang="en-US" dirty="0" err="1" smtClean="0"/>
              <a:t>menars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Gec</a:t>
            </a:r>
            <a:r>
              <a:rPr lang="en-US" dirty="0" smtClean="0"/>
              <a:t> </a:t>
            </a:r>
            <a:r>
              <a:rPr lang="en-US" dirty="0" err="1" smtClean="0"/>
              <a:t>menopoz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K</a:t>
            </a:r>
            <a:r>
              <a:rPr lang="tr-TR" dirty="0" smtClean="0"/>
              <a:t>ı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smtClean="0"/>
              <a:t>menses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Nulliparite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982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66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596980"/>
            <a:ext cx="10515600" cy="457998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Pearce ,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oranda</a:t>
            </a:r>
            <a:r>
              <a:rPr lang="en-US" dirty="0" smtClean="0"/>
              <a:t> </a:t>
            </a:r>
            <a:r>
              <a:rPr lang="en-US" dirty="0" err="1" smtClean="0"/>
              <a:t>sadece</a:t>
            </a:r>
            <a:r>
              <a:rPr lang="en-US" dirty="0" smtClean="0"/>
              <a:t> </a:t>
            </a:r>
            <a:r>
              <a:rPr lang="en-US" dirty="0" err="1" smtClean="0"/>
              <a:t>endometrioid</a:t>
            </a:r>
            <a:r>
              <a:rPr lang="en-US" dirty="0" smtClean="0"/>
              <a:t> ,clear cell carcinoma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smtClean="0"/>
              <a:t>low grade </a:t>
            </a:r>
            <a:r>
              <a:rPr lang="en-US" dirty="0" err="1" smtClean="0"/>
              <a:t>seroz</a:t>
            </a:r>
            <a:r>
              <a:rPr lang="en-US" dirty="0" smtClean="0"/>
              <a:t> </a:t>
            </a:r>
            <a:r>
              <a:rPr lang="en-US" dirty="0" err="1" smtClean="0"/>
              <a:t>karsinomlarin</a:t>
            </a:r>
            <a:r>
              <a:rPr lang="en-US" dirty="0" smtClean="0"/>
              <a:t> </a:t>
            </a:r>
            <a:r>
              <a:rPr lang="en-US" dirty="0" err="1" smtClean="0"/>
              <a:t>oranlarini</a:t>
            </a:r>
            <a:r>
              <a:rPr lang="en-US" dirty="0" smtClean="0"/>
              <a:t> vermis…..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err="1" smtClean="0"/>
              <a:t>Hastan</a:t>
            </a:r>
            <a:r>
              <a:rPr lang="tr-TR" dirty="0" smtClean="0"/>
              <a:t>ı</a:t>
            </a:r>
            <a:r>
              <a:rPr lang="en-US" dirty="0" smtClean="0"/>
              <a:t>n </a:t>
            </a:r>
            <a:r>
              <a:rPr lang="en-US" dirty="0" err="1" smtClean="0"/>
              <a:t>endometriozis</a:t>
            </a:r>
            <a:r>
              <a:rPr lang="en-US" dirty="0" smtClean="0"/>
              <a:t> </a:t>
            </a:r>
            <a:r>
              <a:rPr lang="en-US" dirty="0" err="1" smtClean="0"/>
              <a:t>olup</a:t>
            </a:r>
            <a:r>
              <a:rPr lang="en-US" dirty="0" smtClean="0"/>
              <a:t> </a:t>
            </a:r>
            <a:r>
              <a:rPr lang="en-US" dirty="0" err="1" smtClean="0"/>
              <a:t>olmad</a:t>
            </a:r>
            <a:r>
              <a:rPr lang="tr-TR" dirty="0" smtClean="0"/>
              <a:t>ı</a:t>
            </a:r>
            <a:r>
              <a:rPr lang="en-US" dirty="0" smtClean="0"/>
              <a:t>g</a:t>
            </a:r>
            <a:r>
              <a:rPr lang="tr-TR" dirty="0" smtClean="0"/>
              <a:t>ı</a:t>
            </a:r>
            <a:r>
              <a:rPr lang="en-US" dirty="0" smtClean="0"/>
              <a:t> </a:t>
            </a:r>
            <a:r>
              <a:rPr lang="en-US" dirty="0" err="1" smtClean="0"/>
              <a:t>hastalar</a:t>
            </a:r>
            <a:r>
              <a:rPr lang="tr-TR" dirty="0" smtClean="0"/>
              <a:t>ı</a:t>
            </a:r>
            <a:r>
              <a:rPr lang="en-US" dirty="0" smtClean="0"/>
              <a:t>n </a:t>
            </a:r>
            <a:r>
              <a:rPr lang="en-US" dirty="0" err="1" smtClean="0"/>
              <a:t>kendi</a:t>
            </a:r>
            <a:r>
              <a:rPr lang="en-US" dirty="0" smtClean="0"/>
              <a:t> self </a:t>
            </a:r>
            <a:r>
              <a:rPr lang="en-US" dirty="0" err="1" smtClean="0"/>
              <a:t>reportla</a:t>
            </a:r>
            <a:r>
              <a:rPr lang="tr-TR" dirty="0" err="1" smtClean="0"/>
              <a:t>rı</a:t>
            </a:r>
            <a:r>
              <a:rPr lang="en-US" dirty="0" smtClean="0"/>
              <a:t>….(</a:t>
            </a:r>
            <a:r>
              <a:rPr lang="en-US" dirty="0" err="1" smtClean="0"/>
              <a:t>Hepsi</a:t>
            </a:r>
            <a:r>
              <a:rPr lang="en-US" dirty="0" smtClean="0"/>
              <a:t> </a:t>
            </a:r>
            <a:r>
              <a:rPr lang="en-US" dirty="0" err="1" smtClean="0"/>
              <a:t>patolojik</a:t>
            </a:r>
            <a:r>
              <a:rPr lang="en-US" dirty="0" smtClean="0"/>
              <a:t> </a:t>
            </a:r>
            <a:r>
              <a:rPr lang="en-US" dirty="0" err="1" smtClean="0"/>
              <a:t>konfirmasyon</a:t>
            </a:r>
            <a:r>
              <a:rPr lang="en-US" dirty="0" smtClean="0"/>
              <a:t> </a:t>
            </a:r>
            <a:r>
              <a:rPr lang="en-US" dirty="0" err="1" smtClean="0"/>
              <a:t>degil</a:t>
            </a:r>
            <a:r>
              <a:rPr lang="en-US" dirty="0" smtClean="0"/>
              <a:t>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4210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0638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429555"/>
            <a:ext cx="10515600" cy="474740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Pearce, </a:t>
            </a:r>
            <a:r>
              <a:rPr lang="en-US" dirty="0" err="1" smtClean="0"/>
              <a:t>ayni</a:t>
            </a:r>
            <a:r>
              <a:rPr lang="en-US" dirty="0" smtClean="0"/>
              <a:t> </a:t>
            </a:r>
            <a:r>
              <a:rPr lang="en-US" dirty="0" err="1" smtClean="0"/>
              <a:t>zamanda</a:t>
            </a:r>
            <a:r>
              <a:rPr lang="en-US" dirty="0" smtClean="0"/>
              <a:t> </a:t>
            </a:r>
            <a:r>
              <a:rPr lang="en-US" dirty="0" err="1" smtClean="0"/>
              <a:t>endometriozisin</a:t>
            </a:r>
            <a:r>
              <a:rPr lang="en-US" dirty="0" smtClean="0"/>
              <a:t> </a:t>
            </a:r>
            <a:r>
              <a:rPr lang="en-US" dirty="0" err="1" smtClean="0"/>
              <a:t>subtipleri</a:t>
            </a:r>
            <a:r>
              <a:rPr lang="en-US" dirty="0" smtClean="0"/>
              <a:t> </a:t>
            </a:r>
            <a:r>
              <a:rPr lang="en-US" dirty="0" err="1" smtClean="0"/>
              <a:t>hakk</a:t>
            </a:r>
            <a:r>
              <a:rPr lang="tr-TR" dirty="0" smtClean="0"/>
              <a:t>ı</a:t>
            </a:r>
            <a:r>
              <a:rPr lang="en-US" dirty="0" err="1" smtClean="0"/>
              <a:t>nda</a:t>
            </a:r>
            <a:r>
              <a:rPr lang="en-US" dirty="0" smtClean="0"/>
              <a:t> </a:t>
            </a:r>
            <a:r>
              <a:rPr lang="en-US" dirty="0" err="1" smtClean="0"/>
              <a:t>bilgi</a:t>
            </a:r>
            <a:r>
              <a:rPr lang="en-US" dirty="0" smtClean="0"/>
              <a:t> </a:t>
            </a:r>
            <a:r>
              <a:rPr lang="en-US" dirty="0" err="1" smtClean="0"/>
              <a:t>vermiyor</a:t>
            </a:r>
            <a:r>
              <a:rPr lang="en-US" dirty="0" smtClean="0"/>
              <a:t>……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Ovarian </a:t>
            </a:r>
            <a:r>
              <a:rPr lang="en-US" dirty="0" err="1" smtClean="0"/>
              <a:t>endometriozis</a:t>
            </a:r>
            <a:r>
              <a:rPr lang="en-US" dirty="0" smtClean="0"/>
              <a:t> malign </a:t>
            </a:r>
            <a:r>
              <a:rPr lang="en-US" dirty="0" err="1" smtClean="0"/>
              <a:t>transformasyonunu</a:t>
            </a:r>
            <a:r>
              <a:rPr lang="en-US" dirty="0" smtClean="0"/>
              <a:t> %80, </a:t>
            </a:r>
            <a:r>
              <a:rPr lang="en-US" dirty="0" err="1" smtClean="0"/>
              <a:t>ekstra</a:t>
            </a:r>
            <a:r>
              <a:rPr lang="en-US" dirty="0" smtClean="0"/>
              <a:t> </a:t>
            </a:r>
            <a:r>
              <a:rPr lang="en-US" dirty="0" err="1" smtClean="0"/>
              <a:t>ovaryan</a:t>
            </a:r>
            <a:r>
              <a:rPr lang="en-US" dirty="0" smtClean="0"/>
              <a:t> </a:t>
            </a:r>
            <a:r>
              <a:rPr lang="en-US" dirty="0" err="1" smtClean="0"/>
              <a:t>vakalarda</a:t>
            </a:r>
            <a:r>
              <a:rPr lang="en-US" dirty="0" smtClean="0"/>
              <a:t> </a:t>
            </a:r>
            <a:r>
              <a:rPr lang="en-US" dirty="0" err="1" smtClean="0"/>
              <a:t>ise</a:t>
            </a:r>
            <a:r>
              <a:rPr lang="en-US" dirty="0" smtClean="0"/>
              <a:t> %20 </a:t>
            </a:r>
            <a:r>
              <a:rPr lang="en-US" dirty="0" err="1" smtClean="0"/>
              <a:t>oldugu</a:t>
            </a:r>
            <a:r>
              <a:rPr lang="en-US" dirty="0" smtClean="0"/>
              <a:t> </a:t>
            </a:r>
            <a:r>
              <a:rPr lang="en-US" dirty="0" err="1" smtClean="0"/>
              <a:t>iddia</a:t>
            </a:r>
            <a:r>
              <a:rPr lang="en-US" dirty="0" smtClean="0"/>
              <a:t> </a:t>
            </a:r>
            <a:r>
              <a:rPr lang="en-US" dirty="0" err="1" smtClean="0"/>
              <a:t>ediliyor</a:t>
            </a:r>
            <a:r>
              <a:rPr lang="en-US" dirty="0" smtClean="0"/>
              <a:t>…….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</a:t>
            </a:r>
            <a:r>
              <a:rPr lang="en-US" sz="2000" dirty="0" err="1" smtClean="0"/>
              <a:t>Bedaiwy</a:t>
            </a:r>
            <a:r>
              <a:rPr lang="en-US" sz="2000" dirty="0" smtClean="0"/>
              <a:t>, 2009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249931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7912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184856"/>
            <a:ext cx="10515600" cy="499210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Ovarian </a:t>
            </a:r>
            <a:r>
              <a:rPr lang="en-US" dirty="0" err="1" smtClean="0"/>
              <a:t>endometrioma</a:t>
            </a:r>
            <a:r>
              <a:rPr lang="en-US" dirty="0" smtClean="0"/>
              <a:t> </a:t>
            </a:r>
            <a:r>
              <a:rPr lang="en-US" dirty="0" err="1" smtClean="0"/>
              <a:t>proinflamatuar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mikrocerceveye</a:t>
            </a:r>
            <a:r>
              <a:rPr lang="en-US" dirty="0" smtClean="0"/>
              <a:t> </a:t>
            </a:r>
            <a:r>
              <a:rPr lang="en-US" dirty="0" err="1" smtClean="0"/>
              <a:t>sahip</a:t>
            </a:r>
            <a:r>
              <a:rPr lang="en-US" dirty="0" smtClean="0"/>
              <a:t> o </a:t>
            </a:r>
            <a:r>
              <a:rPr lang="en-US" dirty="0" err="1" smtClean="0"/>
              <a:t>yuzden</a:t>
            </a:r>
            <a:r>
              <a:rPr lang="en-US" dirty="0" smtClean="0"/>
              <a:t> </a:t>
            </a:r>
            <a:r>
              <a:rPr lang="en-US" dirty="0" err="1" smtClean="0"/>
              <a:t>kanser</a:t>
            </a:r>
            <a:r>
              <a:rPr lang="en-US" dirty="0" smtClean="0"/>
              <a:t> </a:t>
            </a:r>
            <a:r>
              <a:rPr lang="en-US" dirty="0" err="1" smtClean="0"/>
              <a:t>gelisimine</a:t>
            </a:r>
            <a:r>
              <a:rPr lang="en-US" dirty="0"/>
              <a:t> </a:t>
            </a:r>
            <a:r>
              <a:rPr lang="en-US" dirty="0" err="1" smtClean="0"/>
              <a:t>zemin</a:t>
            </a:r>
            <a:r>
              <a:rPr lang="en-US" dirty="0" smtClean="0"/>
              <a:t> </a:t>
            </a:r>
            <a:r>
              <a:rPr lang="en-US" dirty="0" err="1" smtClean="0"/>
              <a:t>haz</a:t>
            </a:r>
            <a:r>
              <a:rPr lang="tr-TR" dirty="0" smtClean="0"/>
              <a:t>ı</a:t>
            </a:r>
            <a:r>
              <a:rPr lang="en-US" dirty="0" err="1" smtClean="0"/>
              <a:t>rlayabilir</a:t>
            </a:r>
            <a:r>
              <a:rPr lang="en-US" dirty="0" smtClean="0"/>
              <a:t>…. 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Epidemiyolojik</a:t>
            </a:r>
            <a:r>
              <a:rPr lang="en-US" dirty="0" smtClean="0"/>
              <a:t> </a:t>
            </a:r>
            <a:r>
              <a:rPr lang="en-US" dirty="0" err="1" smtClean="0"/>
              <a:t>cal</a:t>
            </a:r>
            <a:r>
              <a:rPr lang="tr-TR" dirty="0" smtClean="0"/>
              <a:t>ı</a:t>
            </a:r>
            <a:r>
              <a:rPr lang="en-US" dirty="0" err="1" smtClean="0"/>
              <a:t>smalarda</a:t>
            </a:r>
            <a:r>
              <a:rPr lang="en-US" dirty="0" smtClean="0"/>
              <a:t> </a:t>
            </a:r>
            <a:r>
              <a:rPr lang="en-US" dirty="0" smtClean="0"/>
              <a:t>recall bias, </a:t>
            </a:r>
            <a:r>
              <a:rPr lang="en-US" dirty="0" err="1" smtClean="0"/>
              <a:t>yani</a:t>
            </a:r>
            <a:r>
              <a:rPr lang="en-US" dirty="0" smtClean="0"/>
              <a:t> </a:t>
            </a:r>
            <a:r>
              <a:rPr lang="en-US" dirty="0" smtClean="0"/>
              <a:t>hat</a:t>
            </a:r>
            <a:r>
              <a:rPr lang="tr-TR" dirty="0" smtClean="0"/>
              <a:t>ı</a:t>
            </a:r>
            <a:r>
              <a:rPr lang="en-US" dirty="0" err="1" smtClean="0"/>
              <a:t>rlama</a:t>
            </a:r>
            <a:r>
              <a:rPr lang="en-US" dirty="0" smtClean="0"/>
              <a:t> </a:t>
            </a:r>
            <a:r>
              <a:rPr lang="en-US" dirty="0" err="1" smtClean="0"/>
              <a:t>yanl</a:t>
            </a:r>
            <a:r>
              <a:rPr lang="tr-TR" dirty="0" smtClean="0"/>
              <a:t>ı</a:t>
            </a:r>
            <a:r>
              <a:rPr lang="en-US" dirty="0" smtClean="0"/>
              <a:t>l</a:t>
            </a:r>
            <a:r>
              <a:rPr lang="tr-TR" dirty="0" smtClean="0"/>
              <a:t>ı</a:t>
            </a:r>
            <a:r>
              <a:rPr lang="en-US" dirty="0" smtClean="0"/>
              <a:t>g</a:t>
            </a:r>
            <a:r>
              <a:rPr lang="tr-TR" dirty="0" smtClean="0"/>
              <a:t>ı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… (</a:t>
            </a:r>
            <a:r>
              <a:rPr lang="en-US" dirty="0" err="1" smtClean="0"/>
              <a:t>Doktorum</a:t>
            </a:r>
            <a:r>
              <a:rPr lang="en-US" dirty="0" smtClean="0"/>
              <a:t> </a:t>
            </a:r>
            <a:r>
              <a:rPr lang="en-US" dirty="0" err="1" smtClean="0"/>
              <a:t>soylemisti</a:t>
            </a:r>
            <a:r>
              <a:rPr lang="en-US" dirty="0" smtClean="0"/>
              <a:t>, ben de </a:t>
            </a:r>
            <a:r>
              <a:rPr lang="en-US" dirty="0" err="1" smtClean="0"/>
              <a:t>endometriozis</a:t>
            </a:r>
            <a:r>
              <a:rPr lang="en-US" dirty="0" smtClean="0"/>
              <a:t> </a:t>
            </a:r>
            <a:r>
              <a:rPr lang="en-US" dirty="0" err="1" smtClean="0"/>
              <a:t>olabilir</a:t>
            </a:r>
            <a:r>
              <a:rPr lang="en-US" dirty="0" smtClean="0"/>
              <a:t>????)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0232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9427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Vercellini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ark. </a:t>
            </a:r>
            <a:r>
              <a:rPr lang="tr-TR" dirty="0" err="1"/>
              <a:t>e</a:t>
            </a:r>
            <a:r>
              <a:rPr lang="en-US" dirty="0" err="1" smtClean="0"/>
              <a:t>ndometriozise</a:t>
            </a:r>
            <a:r>
              <a:rPr lang="en-US" dirty="0" smtClean="0"/>
              <a:t> </a:t>
            </a:r>
            <a:r>
              <a:rPr lang="en-US" dirty="0" err="1" smtClean="0"/>
              <a:t>sahip</a:t>
            </a:r>
            <a:r>
              <a:rPr lang="en-US" dirty="0" smtClean="0"/>
              <a:t> </a:t>
            </a:r>
            <a:r>
              <a:rPr lang="en-US" dirty="0" err="1" smtClean="0"/>
              <a:t>kad</a:t>
            </a:r>
            <a:r>
              <a:rPr lang="tr-TR" dirty="0" smtClean="0"/>
              <a:t>ı</a:t>
            </a:r>
            <a:r>
              <a:rPr lang="en-US" dirty="0" err="1" smtClean="0"/>
              <a:t>nlar</a:t>
            </a:r>
            <a:r>
              <a:rPr lang="tr-TR" dirty="0" smtClean="0"/>
              <a:t>ı</a:t>
            </a:r>
            <a:r>
              <a:rPr lang="en-US" dirty="0" smtClean="0"/>
              <a:t>n </a:t>
            </a:r>
            <a:r>
              <a:rPr lang="en-US" dirty="0" smtClean="0"/>
              <a:t>%98.5 </a:t>
            </a:r>
            <a:r>
              <a:rPr lang="en-US" dirty="0" err="1" smtClean="0"/>
              <a:t>kadar</a:t>
            </a:r>
            <a:r>
              <a:rPr lang="tr-TR" dirty="0" smtClean="0"/>
              <a:t>ı</a:t>
            </a:r>
            <a:r>
              <a:rPr lang="en-US" dirty="0" err="1" smtClean="0"/>
              <a:t>nda</a:t>
            </a:r>
            <a:r>
              <a:rPr lang="en-US" dirty="0" smtClean="0"/>
              <a:t> </a:t>
            </a:r>
            <a:r>
              <a:rPr lang="en-US" dirty="0" smtClean="0"/>
              <a:t>over </a:t>
            </a:r>
            <a:r>
              <a:rPr lang="en-US" dirty="0" err="1" smtClean="0"/>
              <a:t>kanseri</a:t>
            </a:r>
            <a:r>
              <a:rPr lang="en-US" dirty="0" smtClean="0"/>
              <a:t> </a:t>
            </a:r>
            <a:r>
              <a:rPr lang="en-US" dirty="0" err="1" smtClean="0"/>
              <a:t>gorulmedigini</a:t>
            </a:r>
            <a:r>
              <a:rPr lang="en-US" dirty="0" smtClean="0"/>
              <a:t> </a:t>
            </a:r>
            <a:r>
              <a:rPr lang="en-US" dirty="0" err="1" smtClean="0"/>
              <a:t>soyluyor</a:t>
            </a:r>
            <a:r>
              <a:rPr lang="en-US" dirty="0"/>
              <a:t> </a:t>
            </a:r>
            <a:r>
              <a:rPr lang="en-US" dirty="0" smtClean="0"/>
              <a:t>(s</a:t>
            </a:r>
            <a:r>
              <a:rPr lang="tr-TR" dirty="0" err="1" smtClean="0"/>
              <a:t>ıklık</a:t>
            </a:r>
            <a:r>
              <a:rPr lang="tr-TR" dirty="0" smtClean="0"/>
              <a:t> %1</a:t>
            </a:r>
            <a:r>
              <a:rPr lang="en-US" dirty="0" smtClean="0"/>
              <a:t>-2).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r>
              <a:rPr lang="en-US" dirty="0" smtClean="0"/>
              <a:t>Normal </a:t>
            </a:r>
            <a:r>
              <a:rPr lang="en-US" dirty="0" err="1" smtClean="0"/>
              <a:t>populasyonda</a:t>
            </a:r>
            <a:r>
              <a:rPr lang="en-US" dirty="0" smtClean="0"/>
              <a:t> da %99 </a:t>
            </a:r>
            <a:r>
              <a:rPr lang="en-US" dirty="0" err="1" smtClean="0"/>
              <a:t>oraninda</a:t>
            </a:r>
            <a:r>
              <a:rPr lang="en-US" dirty="0" smtClean="0"/>
              <a:t> over </a:t>
            </a:r>
            <a:r>
              <a:rPr lang="en-US" dirty="0" err="1" smtClean="0"/>
              <a:t>kanseri</a:t>
            </a:r>
            <a:r>
              <a:rPr lang="en-US" dirty="0" smtClean="0"/>
              <a:t> </a:t>
            </a:r>
            <a:r>
              <a:rPr lang="en-US" dirty="0" err="1" smtClean="0"/>
              <a:t>gorulmez</a:t>
            </a:r>
            <a:r>
              <a:rPr lang="en-US" dirty="0" smtClean="0"/>
              <a:t>…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 smtClean="0"/>
              <a:t>                                                                                                     </a:t>
            </a:r>
            <a:r>
              <a:rPr lang="en-US" sz="2000" dirty="0" err="1" smtClean="0"/>
              <a:t>Vercellini</a:t>
            </a:r>
            <a:r>
              <a:rPr lang="en-US" sz="2000" dirty="0" smtClean="0"/>
              <a:t> et al, Lancet Oncology, 2012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147550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Endometriozis</a:t>
            </a:r>
            <a:r>
              <a:rPr lang="en-US" dirty="0"/>
              <a:t> </a:t>
            </a:r>
            <a:r>
              <a:rPr lang="en-US" dirty="0" err="1"/>
              <a:t>iliskili</a:t>
            </a:r>
            <a:r>
              <a:rPr lang="en-US" dirty="0"/>
              <a:t> over </a:t>
            </a:r>
            <a:r>
              <a:rPr lang="en-US" dirty="0" err="1"/>
              <a:t>kanseri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Ovarian Cancer Association Consortium </a:t>
            </a:r>
            <a:r>
              <a:rPr lang="en-US" dirty="0" err="1" smtClean="0"/>
              <a:t>endometriozis</a:t>
            </a:r>
            <a:r>
              <a:rPr lang="en-US" dirty="0" smtClean="0"/>
              <a:t> </a:t>
            </a:r>
            <a:r>
              <a:rPr lang="en-US" dirty="0" err="1" smtClean="0"/>
              <a:t>oykusu</a:t>
            </a:r>
            <a:r>
              <a:rPr lang="en-US" dirty="0" smtClean="0"/>
              <a:t> </a:t>
            </a:r>
            <a:r>
              <a:rPr lang="en-US" dirty="0" err="1" smtClean="0"/>
              <a:t>olan</a:t>
            </a:r>
            <a:r>
              <a:rPr lang="en-US" dirty="0" smtClean="0"/>
              <a:t> </a:t>
            </a:r>
            <a:r>
              <a:rPr lang="en-US" dirty="0" err="1" smtClean="0"/>
              <a:t>kadinlarda</a:t>
            </a:r>
            <a:r>
              <a:rPr lang="en-US" dirty="0" smtClean="0"/>
              <a:t> normal </a:t>
            </a:r>
            <a:r>
              <a:rPr lang="en-US" dirty="0" err="1" smtClean="0"/>
              <a:t>populasyona</a:t>
            </a:r>
            <a:r>
              <a:rPr lang="en-US" dirty="0" smtClean="0"/>
              <a:t> gore 1.4 </a:t>
            </a:r>
            <a:r>
              <a:rPr lang="en-US" dirty="0" err="1" smtClean="0"/>
              <a:t>kat</a:t>
            </a:r>
            <a:r>
              <a:rPr lang="en-US" dirty="0" smtClean="0"/>
              <a:t> over </a:t>
            </a:r>
            <a:r>
              <a:rPr lang="en-US" dirty="0" err="1" smtClean="0"/>
              <a:t>kanseri</a:t>
            </a:r>
            <a:r>
              <a:rPr lang="en-US" dirty="0" smtClean="0"/>
              <a:t> risk </a:t>
            </a:r>
            <a:r>
              <a:rPr lang="en-US" dirty="0" err="1" smtClean="0"/>
              <a:t>artisi</a:t>
            </a:r>
            <a:r>
              <a:rPr lang="en-US" dirty="0" smtClean="0"/>
              <a:t> </a:t>
            </a:r>
            <a:r>
              <a:rPr lang="en-US" dirty="0" err="1" smtClean="0"/>
              <a:t>gormus</a:t>
            </a:r>
            <a:r>
              <a:rPr lang="en-US" dirty="0" smtClean="0"/>
              <a:t> (tip 1 over </a:t>
            </a:r>
            <a:r>
              <a:rPr lang="en-US" dirty="0" err="1" smtClean="0"/>
              <a:t>kanserleri</a:t>
            </a:r>
            <a:r>
              <a:rPr lang="en-US" smtClean="0"/>
              <a:t>).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648258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Endometriozis</a:t>
            </a:r>
            <a:r>
              <a:rPr lang="en-US" dirty="0"/>
              <a:t> </a:t>
            </a:r>
            <a:r>
              <a:rPr lang="en-US" dirty="0" err="1"/>
              <a:t>iliskili</a:t>
            </a:r>
            <a:r>
              <a:rPr lang="en-US" dirty="0"/>
              <a:t> over </a:t>
            </a:r>
            <a:r>
              <a:rPr lang="en-US" dirty="0" err="1"/>
              <a:t>kanseri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ESHRE der </a:t>
            </a:r>
            <a:r>
              <a:rPr lang="en-US" dirty="0" err="1" smtClean="0"/>
              <a:t>ki</a:t>
            </a:r>
            <a:r>
              <a:rPr lang="en-US" dirty="0" smtClean="0"/>
              <a:t> “</a:t>
            </a:r>
            <a:r>
              <a:rPr lang="en-US" dirty="0" err="1" smtClean="0"/>
              <a:t>Endometriozisin</a:t>
            </a:r>
            <a:r>
              <a:rPr lang="en-US" dirty="0" smtClean="0"/>
              <a:t> over </a:t>
            </a:r>
            <a:r>
              <a:rPr lang="en-US" dirty="0" err="1" smtClean="0"/>
              <a:t>kanseri</a:t>
            </a:r>
            <a:r>
              <a:rPr lang="en-US" dirty="0" smtClean="0"/>
              <a:t> </a:t>
            </a:r>
            <a:r>
              <a:rPr lang="en-US" dirty="0" err="1" smtClean="0"/>
              <a:t>riskini</a:t>
            </a:r>
            <a:r>
              <a:rPr lang="en-US" dirty="0" smtClean="0"/>
              <a:t> </a:t>
            </a:r>
            <a:r>
              <a:rPr lang="en-US" dirty="0" smtClean="0"/>
              <a:t>art</a:t>
            </a:r>
            <a:r>
              <a:rPr lang="tr-TR" dirty="0" smtClean="0"/>
              <a:t>ı</a:t>
            </a:r>
            <a:r>
              <a:rPr lang="en-US" dirty="0" err="1" smtClean="0"/>
              <a:t>rmas</a:t>
            </a:r>
            <a:r>
              <a:rPr lang="tr-TR" dirty="0" smtClean="0"/>
              <a:t>ı</a:t>
            </a:r>
            <a:r>
              <a:rPr lang="en-US" dirty="0" err="1" smtClean="0"/>
              <a:t>yla</a:t>
            </a:r>
            <a:r>
              <a:rPr lang="en-US" dirty="0" smtClean="0"/>
              <a:t> </a:t>
            </a:r>
            <a:r>
              <a:rPr lang="en-US" dirty="0" err="1" smtClean="0"/>
              <a:t>ilgili</a:t>
            </a:r>
            <a:r>
              <a:rPr lang="en-US" dirty="0" smtClean="0"/>
              <a:t> </a:t>
            </a:r>
            <a:r>
              <a:rPr lang="en-US" dirty="0" err="1" smtClean="0"/>
              <a:t>veri</a:t>
            </a:r>
            <a:r>
              <a:rPr lang="en-US" dirty="0" smtClean="0"/>
              <a:t> </a:t>
            </a:r>
            <a:r>
              <a:rPr lang="en-US" dirty="0" err="1" smtClean="0"/>
              <a:t>bulunmamaktad</a:t>
            </a:r>
            <a:r>
              <a:rPr lang="tr-TR" dirty="0" smtClean="0"/>
              <a:t>ı</a:t>
            </a:r>
            <a:r>
              <a:rPr lang="en-US" dirty="0" smtClean="0"/>
              <a:t>r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hastalar</a:t>
            </a:r>
            <a:r>
              <a:rPr lang="en-US" dirty="0" smtClean="0"/>
              <a:t> o </a:t>
            </a:r>
            <a:r>
              <a:rPr lang="en-US" dirty="0" err="1" smtClean="0"/>
              <a:t>yönde</a:t>
            </a:r>
            <a:r>
              <a:rPr lang="en-US" dirty="0" smtClean="0"/>
              <a:t> </a:t>
            </a:r>
            <a:r>
              <a:rPr lang="en-US" dirty="0" err="1" smtClean="0"/>
              <a:t>bilgilendirilmelidir</a:t>
            </a:r>
            <a:r>
              <a:rPr lang="en-US" dirty="0"/>
              <a:t> </a:t>
            </a:r>
            <a:r>
              <a:rPr lang="en-US" dirty="0" smtClean="0"/>
              <a:t>“.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          </a:t>
            </a:r>
            <a:r>
              <a:rPr lang="en-US" sz="2000" dirty="0" smtClean="0"/>
              <a:t>ESHRE, 2014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464492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Endometriozis</a:t>
            </a:r>
            <a:r>
              <a:rPr lang="en-US" dirty="0"/>
              <a:t> </a:t>
            </a:r>
            <a:r>
              <a:rPr lang="en-US" dirty="0" err="1"/>
              <a:t>iliskili</a:t>
            </a:r>
            <a:r>
              <a:rPr lang="en-US" dirty="0"/>
              <a:t> over </a:t>
            </a:r>
            <a:r>
              <a:rPr lang="en-US" dirty="0" err="1"/>
              <a:t>kanseri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54865" y="1851382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Ancak</a:t>
            </a:r>
            <a:r>
              <a:rPr lang="en-US" dirty="0" smtClean="0"/>
              <a:t>, </a:t>
            </a:r>
            <a:r>
              <a:rPr lang="en-US" dirty="0" err="1" smtClean="0"/>
              <a:t>endometrioziste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takim</a:t>
            </a:r>
            <a:r>
              <a:rPr lang="en-US" dirty="0" smtClean="0"/>
              <a:t> </a:t>
            </a:r>
            <a:r>
              <a:rPr lang="en-US" dirty="0" err="1" smtClean="0"/>
              <a:t>genetik</a:t>
            </a:r>
            <a:r>
              <a:rPr lang="en-US" dirty="0" smtClean="0"/>
              <a:t> </a:t>
            </a:r>
            <a:r>
              <a:rPr lang="en-US" dirty="0" err="1" smtClean="0"/>
              <a:t>degisiklikler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, </a:t>
            </a:r>
            <a:r>
              <a:rPr lang="en-US" dirty="0" err="1" smtClean="0"/>
              <a:t>bu</a:t>
            </a:r>
            <a:r>
              <a:rPr lang="en-US" dirty="0" smtClean="0"/>
              <a:t> da malign </a:t>
            </a:r>
            <a:r>
              <a:rPr lang="en-US" dirty="0" err="1" smtClean="0"/>
              <a:t>transformasyon</a:t>
            </a:r>
            <a:r>
              <a:rPr lang="en-US" dirty="0" smtClean="0"/>
              <a:t> </a:t>
            </a:r>
            <a:r>
              <a:rPr lang="en-US" dirty="0" err="1" smtClean="0"/>
              <a:t>olabilecegini</a:t>
            </a:r>
            <a:r>
              <a:rPr lang="en-US" dirty="0" smtClean="0"/>
              <a:t> </a:t>
            </a:r>
            <a:r>
              <a:rPr lang="en-US" dirty="0" err="1" smtClean="0"/>
              <a:t>dusunduruyor</a:t>
            </a:r>
            <a:r>
              <a:rPr lang="en-US" dirty="0" smtClean="0"/>
              <a:t>…</a:t>
            </a:r>
          </a:p>
          <a:p>
            <a:endParaRPr lang="en-US" dirty="0"/>
          </a:p>
          <a:p>
            <a:r>
              <a:rPr lang="en-US" dirty="0" err="1" smtClean="0"/>
              <a:t>Ozellikle</a:t>
            </a:r>
            <a:r>
              <a:rPr lang="en-US" dirty="0" smtClean="0"/>
              <a:t> </a:t>
            </a:r>
            <a:r>
              <a:rPr lang="en-US" dirty="0" err="1" smtClean="0"/>
              <a:t>genetik</a:t>
            </a:r>
            <a:r>
              <a:rPr lang="en-US" dirty="0" smtClean="0"/>
              <a:t> </a:t>
            </a:r>
            <a:r>
              <a:rPr lang="en-US" dirty="0" err="1" smtClean="0"/>
              <a:t>acidan</a:t>
            </a:r>
            <a:r>
              <a:rPr lang="en-US" dirty="0" smtClean="0"/>
              <a:t> tip 1 over </a:t>
            </a:r>
            <a:r>
              <a:rPr lang="en-US" dirty="0" err="1" smtClean="0"/>
              <a:t>kanserlerine</a:t>
            </a:r>
            <a:r>
              <a:rPr lang="en-US" dirty="0" smtClean="0"/>
              <a:t> </a:t>
            </a:r>
            <a:r>
              <a:rPr lang="en-US" dirty="0" err="1" smtClean="0"/>
              <a:t>yakin</a:t>
            </a:r>
            <a:r>
              <a:rPr lang="en-US" dirty="0" smtClean="0"/>
              <a:t>….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62901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Genetik</a:t>
            </a:r>
            <a:r>
              <a:rPr lang="en-US" dirty="0" smtClean="0"/>
              <a:t> </a:t>
            </a:r>
            <a:r>
              <a:rPr lang="en-US" dirty="0" err="1" smtClean="0"/>
              <a:t>degisiklikler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P53 (</a:t>
            </a:r>
            <a:r>
              <a:rPr lang="tr-TR" dirty="0" err="1"/>
              <a:t>endometr</a:t>
            </a:r>
            <a:r>
              <a:rPr lang="en-US" dirty="0" err="1"/>
              <a:t>ioziste</a:t>
            </a:r>
            <a:r>
              <a:rPr lang="en-US" dirty="0"/>
              <a:t> </a:t>
            </a:r>
            <a:r>
              <a:rPr lang="en-US" dirty="0" err="1" smtClean="0"/>
              <a:t>gorulmez</a:t>
            </a:r>
            <a:r>
              <a:rPr lang="en-US" dirty="0" smtClean="0"/>
              <a:t>).</a:t>
            </a:r>
          </a:p>
          <a:p>
            <a:r>
              <a:rPr lang="en-US" dirty="0" smtClean="0"/>
              <a:t>PTEN</a:t>
            </a:r>
          </a:p>
          <a:p>
            <a:r>
              <a:rPr lang="en-US" dirty="0" smtClean="0"/>
              <a:t>KRAS</a:t>
            </a:r>
          </a:p>
          <a:p>
            <a:r>
              <a:rPr lang="en-US" dirty="0" smtClean="0"/>
              <a:t>ARID1A</a:t>
            </a:r>
          </a:p>
          <a:p>
            <a:r>
              <a:rPr lang="en-US" dirty="0" smtClean="0"/>
              <a:t>PI3K/AKT</a:t>
            </a:r>
          </a:p>
          <a:p>
            <a:r>
              <a:rPr lang="en-US" dirty="0" smtClean="0"/>
              <a:t>Loss of heterozygosity (LOH)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055116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Kanserde </a:t>
            </a:r>
            <a:r>
              <a:rPr lang="tr-TR" dirty="0" err="1" smtClean="0"/>
              <a:t>oneml</a:t>
            </a:r>
            <a:r>
              <a:rPr lang="en-US" dirty="0" err="1" smtClean="0"/>
              <a:t>i</a:t>
            </a:r>
            <a:r>
              <a:rPr lang="tr-TR" dirty="0" smtClean="0"/>
              <a:t> basamaklar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Proliferasyon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Viabilite</a:t>
            </a:r>
            <a:endParaRPr lang="en-US" dirty="0" smtClean="0"/>
          </a:p>
          <a:p>
            <a:r>
              <a:rPr lang="en-US" dirty="0" err="1" smtClean="0"/>
              <a:t>Motilite</a:t>
            </a:r>
            <a:endParaRPr lang="en-US" dirty="0" smtClean="0"/>
          </a:p>
          <a:p>
            <a:r>
              <a:rPr lang="en-US" dirty="0" err="1"/>
              <a:t>C</a:t>
            </a:r>
            <a:r>
              <a:rPr lang="en-US" dirty="0" err="1" smtClean="0"/>
              <a:t>ytostasis</a:t>
            </a:r>
            <a:r>
              <a:rPr lang="en-US" dirty="0" smtClean="0"/>
              <a:t> (</a:t>
            </a:r>
            <a:r>
              <a:rPr lang="en-US" dirty="0" err="1" smtClean="0"/>
              <a:t>hucre</a:t>
            </a:r>
            <a:r>
              <a:rPr lang="en-US" dirty="0" smtClean="0"/>
              <a:t> </a:t>
            </a:r>
            <a:r>
              <a:rPr lang="en-US" dirty="0" err="1" smtClean="0"/>
              <a:t>buyumesi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bolunmeyi</a:t>
            </a:r>
            <a:r>
              <a:rPr lang="en-US" dirty="0" smtClean="0"/>
              <a:t> </a:t>
            </a:r>
            <a:r>
              <a:rPr lang="en-US" dirty="0" err="1" smtClean="0"/>
              <a:t>durdurma</a:t>
            </a:r>
            <a:r>
              <a:rPr lang="en-US" dirty="0" smtClean="0"/>
              <a:t>)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differansiyon</a:t>
            </a:r>
            <a:endParaRPr lang="en-US" dirty="0" smtClean="0"/>
          </a:p>
          <a:p>
            <a:r>
              <a:rPr lang="en-US" dirty="0" err="1" smtClean="0"/>
              <a:t>Inflamasyon</a:t>
            </a:r>
            <a:endParaRPr lang="en-US" dirty="0" smtClean="0"/>
          </a:p>
          <a:p>
            <a:r>
              <a:rPr lang="en-US" dirty="0" err="1" smtClean="0"/>
              <a:t>Genetik</a:t>
            </a:r>
            <a:r>
              <a:rPr lang="en-US" dirty="0" smtClean="0"/>
              <a:t> </a:t>
            </a:r>
            <a:r>
              <a:rPr lang="en-US" dirty="0" err="1" smtClean="0"/>
              <a:t>instabilite</a:t>
            </a:r>
            <a:endParaRPr lang="en-US" dirty="0" smtClean="0"/>
          </a:p>
          <a:p>
            <a:r>
              <a:rPr lang="en-US" dirty="0" err="1" smtClean="0"/>
              <a:t>Mutasyon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011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154546"/>
            <a:ext cx="10515600" cy="425004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9555" y="154546"/>
            <a:ext cx="9053848" cy="734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78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Endometr</a:t>
            </a:r>
            <a:r>
              <a:rPr lang="en-US" dirty="0" err="1"/>
              <a:t>iozisle</a:t>
            </a:r>
            <a:r>
              <a:rPr lang="en-US" dirty="0"/>
              <a:t> over </a:t>
            </a:r>
            <a:r>
              <a:rPr lang="en-US" dirty="0" err="1"/>
              <a:t>kanseri</a:t>
            </a:r>
            <a:r>
              <a:rPr lang="en-US" dirty="0"/>
              <a:t> </a:t>
            </a:r>
            <a:r>
              <a:rPr lang="en-US" dirty="0" err="1"/>
              <a:t>aras</a:t>
            </a:r>
            <a:r>
              <a:rPr lang="tr-TR" dirty="0"/>
              <a:t>ı</a:t>
            </a:r>
            <a:r>
              <a:rPr lang="en-US" dirty="0" err="1"/>
              <a:t>nda</a:t>
            </a:r>
            <a:r>
              <a:rPr lang="en-US" dirty="0"/>
              <a:t> ne tip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tr-TR" dirty="0"/>
              <a:t>ş</a:t>
            </a:r>
            <a:r>
              <a:rPr lang="en-US" dirty="0" err="1"/>
              <a:t>ki</a:t>
            </a:r>
            <a:r>
              <a:rPr lang="en-US" dirty="0"/>
              <a:t> </a:t>
            </a:r>
            <a:r>
              <a:rPr lang="en-US" dirty="0" err="1"/>
              <a:t>var</a:t>
            </a:r>
            <a:r>
              <a:rPr lang="en-US" dirty="0"/>
              <a:t>???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Multiparite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Tubal ligation</a:t>
            </a:r>
          </a:p>
          <a:p>
            <a:endParaRPr lang="en-US" dirty="0"/>
          </a:p>
          <a:p>
            <a:r>
              <a:rPr lang="en-US" dirty="0" smtClean="0"/>
              <a:t>OKS </a:t>
            </a:r>
            <a:r>
              <a:rPr lang="en-US" dirty="0" err="1" smtClean="0"/>
              <a:t>kullan</a:t>
            </a:r>
            <a:r>
              <a:rPr lang="tr-TR" dirty="0" smtClean="0"/>
              <a:t>ı</a:t>
            </a:r>
            <a:r>
              <a:rPr lang="en-US" dirty="0" smtClean="0"/>
              <a:t>m</a:t>
            </a:r>
            <a:r>
              <a:rPr lang="tr-TR" dirty="0" smtClean="0"/>
              <a:t>ı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Histerektomi</a:t>
            </a:r>
            <a:r>
              <a:rPr lang="en-US" dirty="0" smtClean="0"/>
              <a:t> </a:t>
            </a:r>
            <a:r>
              <a:rPr lang="en-US" dirty="0" err="1" smtClean="0"/>
              <a:t>koruyucu</a:t>
            </a:r>
            <a:r>
              <a:rPr lang="en-US" dirty="0" smtClean="0"/>
              <a:t> </a:t>
            </a:r>
            <a:r>
              <a:rPr lang="en-US" dirty="0" err="1" smtClean="0"/>
              <a:t>faktorler</a:t>
            </a:r>
            <a:r>
              <a:rPr lang="en-US" dirty="0" smtClean="0"/>
              <a:t> </a:t>
            </a:r>
            <a:r>
              <a:rPr lang="en-US" dirty="0" err="1" smtClean="0"/>
              <a:t>olabilir</a:t>
            </a:r>
            <a:r>
              <a:rPr lang="en-US" dirty="0" smtClean="0"/>
              <a:t>????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744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3061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618186"/>
            <a:ext cx="10515600" cy="555877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Hucre</a:t>
            </a:r>
            <a:r>
              <a:rPr lang="en-US" dirty="0" smtClean="0"/>
              <a:t> </a:t>
            </a:r>
            <a:r>
              <a:rPr lang="en-US" dirty="0" err="1" smtClean="0"/>
              <a:t>olumune</a:t>
            </a:r>
            <a:r>
              <a:rPr lang="en-US" dirty="0" smtClean="0"/>
              <a:t> </a:t>
            </a:r>
            <a:r>
              <a:rPr lang="en-US" dirty="0" err="1" smtClean="0"/>
              <a:t>resistans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Inflamasyon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Anjiogenesis</a:t>
            </a:r>
            <a:r>
              <a:rPr lang="en-US" dirty="0" smtClean="0"/>
              <a:t> </a:t>
            </a:r>
            <a:r>
              <a:rPr lang="en-US" dirty="0" err="1" smtClean="0"/>
              <a:t>kanserlerle</a:t>
            </a:r>
            <a:r>
              <a:rPr lang="en-US" dirty="0" smtClean="0"/>
              <a:t> </a:t>
            </a:r>
            <a:r>
              <a:rPr lang="en-US" dirty="0" err="1" smtClean="0"/>
              <a:t>ortak</a:t>
            </a:r>
            <a:r>
              <a:rPr lang="en-US" dirty="0" smtClean="0"/>
              <a:t> </a:t>
            </a:r>
            <a:r>
              <a:rPr lang="en-US" dirty="0" err="1" smtClean="0"/>
              <a:t>ozellikler</a:t>
            </a:r>
            <a:r>
              <a:rPr lang="en-US" dirty="0" smtClean="0"/>
              <a:t>…..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err="1" smtClean="0"/>
              <a:t>Replikatif</a:t>
            </a:r>
            <a:r>
              <a:rPr lang="en-US" dirty="0" smtClean="0"/>
              <a:t> </a:t>
            </a:r>
            <a:r>
              <a:rPr lang="en-US" dirty="0" err="1" smtClean="0"/>
              <a:t>immortalite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Buyume</a:t>
            </a:r>
            <a:r>
              <a:rPr lang="en-US" dirty="0" smtClean="0"/>
              <a:t> </a:t>
            </a:r>
            <a:r>
              <a:rPr lang="en-US" dirty="0" err="1" smtClean="0"/>
              <a:t>supresyonunu</a:t>
            </a:r>
            <a:r>
              <a:rPr lang="en-US" dirty="0" smtClean="0"/>
              <a:t> </a:t>
            </a:r>
            <a:r>
              <a:rPr lang="en-US" dirty="0" err="1" smtClean="0"/>
              <a:t>ortadan</a:t>
            </a:r>
            <a:r>
              <a:rPr lang="en-US" dirty="0" smtClean="0"/>
              <a:t> </a:t>
            </a:r>
            <a:r>
              <a:rPr lang="en-US" dirty="0" err="1" smtClean="0"/>
              <a:t>kaldirilmasi</a:t>
            </a:r>
            <a:r>
              <a:rPr lang="en-US" dirty="0" smtClean="0"/>
              <a:t> </a:t>
            </a:r>
            <a:r>
              <a:rPr lang="en-US" dirty="0" err="1" smtClean="0"/>
              <a:t>ortak</a:t>
            </a:r>
            <a:r>
              <a:rPr lang="en-US" dirty="0" smtClean="0"/>
              <a:t> </a:t>
            </a:r>
            <a:r>
              <a:rPr lang="en-US" dirty="0" err="1" smtClean="0"/>
              <a:t>olmayan</a:t>
            </a:r>
            <a:r>
              <a:rPr lang="en-US" dirty="0" smtClean="0"/>
              <a:t> </a:t>
            </a:r>
            <a:r>
              <a:rPr lang="en-US" dirty="0" err="1" smtClean="0"/>
              <a:t>ozellikler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181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865" y="257577"/>
            <a:ext cx="6980349" cy="6439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248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981" y="656823"/>
            <a:ext cx="9040968" cy="576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32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Gen mutasyonları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tr-TR" dirty="0" err="1" smtClean="0"/>
              <a:t>Endometr</a:t>
            </a:r>
            <a:r>
              <a:rPr lang="en-US" dirty="0" err="1" smtClean="0"/>
              <a:t>iozis</a:t>
            </a:r>
            <a:r>
              <a:rPr lang="en-US" dirty="0" smtClean="0"/>
              <a:t> </a:t>
            </a:r>
            <a:r>
              <a:rPr lang="en-US" dirty="0" err="1" smtClean="0"/>
              <a:t>iliskili</a:t>
            </a:r>
            <a:r>
              <a:rPr lang="en-US" dirty="0" smtClean="0"/>
              <a:t> over </a:t>
            </a:r>
            <a:r>
              <a:rPr lang="en-US" dirty="0" err="1" smtClean="0"/>
              <a:t>kanserleri</a:t>
            </a:r>
            <a:r>
              <a:rPr lang="en-US" dirty="0" smtClean="0"/>
              <a:t> </a:t>
            </a:r>
            <a:r>
              <a:rPr lang="en-US" dirty="0" err="1" smtClean="0"/>
              <a:t>genetik</a:t>
            </a:r>
            <a:r>
              <a:rPr lang="en-US" dirty="0" smtClean="0"/>
              <a:t> </a:t>
            </a:r>
            <a:r>
              <a:rPr lang="en-US" dirty="0" err="1" smtClean="0"/>
              <a:t>olarak</a:t>
            </a:r>
            <a:r>
              <a:rPr lang="en-US" dirty="0" smtClean="0"/>
              <a:t> tip 1 endometrium </a:t>
            </a:r>
            <a:r>
              <a:rPr lang="en-US" dirty="0" err="1" smtClean="0"/>
              <a:t>kanserlerine</a:t>
            </a:r>
            <a:r>
              <a:rPr lang="en-US" dirty="0" smtClean="0"/>
              <a:t> </a:t>
            </a:r>
            <a:r>
              <a:rPr lang="en-US" dirty="0" err="1" smtClean="0"/>
              <a:t>benzer</a:t>
            </a:r>
            <a:r>
              <a:rPr lang="en-US" dirty="0" smtClean="0"/>
              <a:t>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219834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3061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991674"/>
            <a:ext cx="10515600" cy="5087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82139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Hipotez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Iki</a:t>
            </a:r>
            <a:r>
              <a:rPr lang="en-US" dirty="0" smtClean="0"/>
              <a:t> </a:t>
            </a:r>
            <a:r>
              <a:rPr lang="en-US" dirty="0" err="1" smtClean="0"/>
              <a:t>hipotez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….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1. Endometrium </a:t>
            </a:r>
            <a:r>
              <a:rPr lang="en-US" dirty="0" err="1" smtClean="0"/>
              <a:t>hucreleri</a:t>
            </a:r>
            <a:r>
              <a:rPr lang="en-US" dirty="0" smtClean="0"/>
              <a:t> retrograde </a:t>
            </a:r>
            <a:r>
              <a:rPr lang="en-US" dirty="0" err="1" smtClean="0"/>
              <a:t>menstruasyon</a:t>
            </a:r>
            <a:r>
              <a:rPr lang="en-US" dirty="0" smtClean="0"/>
              <a:t> </a:t>
            </a:r>
            <a:r>
              <a:rPr lang="en-US" dirty="0" err="1" smtClean="0"/>
              <a:t>ile</a:t>
            </a:r>
            <a:r>
              <a:rPr lang="en-US" dirty="0" smtClean="0"/>
              <a:t> </a:t>
            </a:r>
            <a:r>
              <a:rPr lang="en-US" dirty="0" err="1" smtClean="0"/>
              <a:t>pelvise</a:t>
            </a:r>
            <a:r>
              <a:rPr lang="en-US" dirty="0" smtClean="0"/>
              <a:t> </a:t>
            </a:r>
            <a:r>
              <a:rPr lang="en-US" dirty="0" err="1" smtClean="0"/>
              <a:t>gelir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overe</a:t>
            </a:r>
            <a:r>
              <a:rPr lang="en-US" dirty="0" smtClean="0"/>
              <a:t> </a:t>
            </a:r>
            <a:r>
              <a:rPr lang="en-US" dirty="0" err="1" smtClean="0"/>
              <a:t>implante</a:t>
            </a:r>
            <a:r>
              <a:rPr lang="en-US" dirty="0" smtClean="0"/>
              <a:t> </a:t>
            </a:r>
            <a:r>
              <a:rPr lang="en-US" dirty="0" err="1" smtClean="0"/>
              <a:t>olur</a:t>
            </a:r>
            <a:r>
              <a:rPr lang="en-US" dirty="0" smtClean="0"/>
              <a:t>…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Genetik</a:t>
            </a:r>
            <a:r>
              <a:rPr lang="en-US" dirty="0" smtClean="0"/>
              <a:t> </a:t>
            </a:r>
            <a:r>
              <a:rPr lang="en-US" dirty="0" err="1" smtClean="0"/>
              <a:t>degisiklikler</a:t>
            </a:r>
            <a:r>
              <a:rPr lang="en-US" dirty="0" smtClean="0"/>
              <a:t> </a:t>
            </a:r>
            <a:r>
              <a:rPr lang="en-US" dirty="0" err="1" smtClean="0"/>
              <a:t>olur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bu</a:t>
            </a:r>
            <a:r>
              <a:rPr lang="en-US" dirty="0" smtClean="0"/>
              <a:t> da malign </a:t>
            </a:r>
            <a:r>
              <a:rPr lang="en-US" dirty="0" err="1" smtClean="0"/>
              <a:t>transformasyona</a:t>
            </a:r>
            <a:r>
              <a:rPr lang="en-US" dirty="0" smtClean="0"/>
              <a:t> </a:t>
            </a:r>
            <a:r>
              <a:rPr lang="en-US" dirty="0" err="1" smtClean="0"/>
              <a:t>neden</a:t>
            </a:r>
            <a:r>
              <a:rPr lang="en-US" dirty="0" smtClean="0"/>
              <a:t> </a:t>
            </a:r>
            <a:r>
              <a:rPr lang="en-US" dirty="0" err="1" smtClean="0"/>
              <a:t>olur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inflamasyon</a:t>
            </a:r>
            <a:r>
              <a:rPr lang="en-US" dirty="0" smtClean="0"/>
              <a:t>, </a:t>
            </a:r>
            <a:r>
              <a:rPr lang="en-US" dirty="0" err="1" smtClean="0"/>
              <a:t>sitokinler</a:t>
            </a:r>
            <a:r>
              <a:rPr lang="en-US" dirty="0" smtClean="0"/>
              <a:t>, </a:t>
            </a:r>
            <a:r>
              <a:rPr lang="en-US" dirty="0" err="1" smtClean="0"/>
              <a:t>estrojen</a:t>
            </a:r>
            <a:r>
              <a:rPr lang="en-US" dirty="0" smtClean="0"/>
              <a:t>, </a:t>
            </a:r>
            <a:r>
              <a:rPr lang="en-US" dirty="0" err="1" smtClean="0"/>
              <a:t>oksidatif</a:t>
            </a:r>
            <a:r>
              <a:rPr lang="en-US" dirty="0" smtClean="0"/>
              <a:t> stress).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520838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06098"/>
          </a:xfrm>
        </p:spPr>
        <p:txBody>
          <a:bodyPr/>
          <a:lstStyle/>
          <a:p>
            <a:r>
              <a:rPr lang="en-US" dirty="0" err="1"/>
              <a:t>Hipotez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571223"/>
            <a:ext cx="10515600" cy="46057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tr-TR" dirty="0" smtClean="0"/>
              <a:t>2</a:t>
            </a:r>
            <a:r>
              <a:rPr lang="en-US" dirty="0" smtClean="0"/>
              <a:t>. Malign </a:t>
            </a:r>
            <a:r>
              <a:rPr lang="en-US" dirty="0" err="1" smtClean="0"/>
              <a:t>transformasyon</a:t>
            </a:r>
            <a:r>
              <a:rPr lang="en-US" dirty="0" smtClean="0"/>
              <a:t> </a:t>
            </a:r>
            <a:r>
              <a:rPr lang="en-US" dirty="0" err="1" smtClean="0"/>
              <a:t>uterusta</a:t>
            </a:r>
            <a:r>
              <a:rPr lang="en-US" dirty="0" smtClean="0"/>
              <a:t> </a:t>
            </a:r>
            <a:r>
              <a:rPr lang="en-US" dirty="0" err="1" smtClean="0"/>
              <a:t>baslar</a:t>
            </a:r>
            <a:r>
              <a:rPr lang="en-US" dirty="0" smtClean="0"/>
              <a:t>…..</a:t>
            </a:r>
            <a:r>
              <a:rPr lang="en-US" dirty="0" err="1" smtClean="0"/>
              <a:t>Daha</a:t>
            </a:r>
            <a:r>
              <a:rPr lang="en-US" dirty="0" smtClean="0"/>
              <a:t> </a:t>
            </a:r>
            <a:r>
              <a:rPr lang="en-US" dirty="0" err="1" smtClean="0"/>
              <a:t>sonra</a:t>
            </a:r>
            <a:r>
              <a:rPr lang="en-US" dirty="0" smtClean="0"/>
              <a:t> retrograde </a:t>
            </a:r>
            <a:r>
              <a:rPr lang="en-US" dirty="0" err="1" smtClean="0"/>
              <a:t>menstruasyon</a:t>
            </a:r>
            <a:r>
              <a:rPr lang="en-US" dirty="0" smtClean="0"/>
              <a:t> </a:t>
            </a:r>
            <a:r>
              <a:rPr lang="en-US" dirty="0" err="1" smtClean="0"/>
              <a:t>ile</a:t>
            </a:r>
            <a:r>
              <a:rPr lang="en-US" dirty="0" smtClean="0"/>
              <a:t> </a:t>
            </a:r>
            <a:r>
              <a:rPr lang="en-US" dirty="0" err="1" smtClean="0"/>
              <a:t>overe</a:t>
            </a:r>
            <a:r>
              <a:rPr lang="en-US" dirty="0" smtClean="0"/>
              <a:t> </a:t>
            </a:r>
            <a:r>
              <a:rPr lang="en-US" dirty="0" err="1" smtClean="0"/>
              <a:t>gelir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sekonder</a:t>
            </a:r>
            <a:r>
              <a:rPr lang="en-US" dirty="0" smtClean="0"/>
              <a:t> </a:t>
            </a:r>
            <a:r>
              <a:rPr lang="en-US" dirty="0" err="1" smtClean="0"/>
              <a:t>olarak</a:t>
            </a:r>
            <a:r>
              <a:rPr lang="en-US" dirty="0" smtClean="0"/>
              <a:t> </a:t>
            </a:r>
            <a:r>
              <a:rPr lang="en-US" dirty="0" err="1" smtClean="0"/>
              <a:t>overe</a:t>
            </a:r>
            <a:r>
              <a:rPr lang="en-US" dirty="0" smtClean="0"/>
              <a:t> </a:t>
            </a:r>
            <a:r>
              <a:rPr lang="en-US" dirty="0" err="1" smtClean="0"/>
              <a:t>yerlesir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ovarian </a:t>
            </a:r>
            <a:r>
              <a:rPr lang="en-US" dirty="0" err="1" smtClean="0"/>
              <a:t>endometrioid</a:t>
            </a:r>
            <a:r>
              <a:rPr lang="en-US" dirty="0" smtClean="0"/>
              <a:t> </a:t>
            </a:r>
            <a:r>
              <a:rPr lang="en-US" dirty="0" err="1" smtClean="0"/>
              <a:t>kanserler</a:t>
            </a:r>
            <a:r>
              <a:rPr lang="en-US" dirty="0" smtClean="0"/>
              <a:t> </a:t>
            </a:r>
            <a:r>
              <a:rPr lang="en-US" dirty="0" err="1" smtClean="0"/>
              <a:t>gelisir</a:t>
            </a:r>
            <a:r>
              <a:rPr lang="en-US" dirty="0" smtClean="0"/>
              <a:t>…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Tip 1 endometrium </a:t>
            </a:r>
            <a:r>
              <a:rPr lang="en-US" dirty="0" err="1" smtClean="0"/>
              <a:t>kanserleri</a:t>
            </a:r>
            <a:r>
              <a:rPr lang="en-US" dirty="0" smtClean="0"/>
              <a:t>, PTEN, KRAS, ARID 1A s</a:t>
            </a:r>
            <a:r>
              <a:rPr lang="tr-TR" dirty="0" smtClean="0"/>
              <a:t>ı</a:t>
            </a:r>
            <a:r>
              <a:rPr lang="en-US" dirty="0" smtClean="0"/>
              <a:t>k </a:t>
            </a:r>
            <a:r>
              <a:rPr lang="en-US" dirty="0" err="1" smtClean="0"/>
              <a:t>gorulur</a:t>
            </a:r>
            <a:r>
              <a:rPr lang="en-US" dirty="0" smtClean="0"/>
              <a:t>….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Yapi</a:t>
            </a:r>
            <a:r>
              <a:rPr lang="en-US" dirty="0" smtClean="0"/>
              <a:t> </a:t>
            </a:r>
            <a:r>
              <a:rPr lang="en-US" dirty="0" err="1" smtClean="0"/>
              <a:t>olarak</a:t>
            </a:r>
            <a:r>
              <a:rPr lang="en-US" dirty="0" smtClean="0"/>
              <a:t> tip 1 </a:t>
            </a:r>
            <a:r>
              <a:rPr lang="en-US" dirty="0"/>
              <a:t>endometrium </a:t>
            </a:r>
            <a:r>
              <a:rPr lang="en-US" dirty="0" err="1" smtClean="0"/>
              <a:t>kanserlerine</a:t>
            </a:r>
            <a:r>
              <a:rPr lang="en-US" dirty="0" smtClean="0"/>
              <a:t> </a:t>
            </a:r>
            <a:r>
              <a:rPr lang="en-US" dirty="0" err="1" smtClean="0"/>
              <a:t>benzer</a:t>
            </a:r>
            <a:r>
              <a:rPr lang="en-US" dirty="0" smtClean="0"/>
              <a:t>…..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056954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Hipotez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 </a:t>
            </a:r>
            <a:r>
              <a:rPr lang="en-US" dirty="0" err="1" smtClean="0"/>
              <a:t>ikisi</a:t>
            </a:r>
            <a:r>
              <a:rPr lang="en-US" dirty="0" smtClean="0"/>
              <a:t> de </a:t>
            </a:r>
            <a:r>
              <a:rPr lang="en-US" dirty="0" err="1" smtClean="0"/>
              <a:t>daha</a:t>
            </a:r>
            <a:r>
              <a:rPr lang="en-US" dirty="0" smtClean="0"/>
              <a:t> </a:t>
            </a:r>
            <a:r>
              <a:rPr lang="en-US" dirty="0" err="1" smtClean="0"/>
              <a:t>genc</a:t>
            </a:r>
            <a:r>
              <a:rPr lang="en-US" dirty="0" smtClean="0"/>
              <a:t> </a:t>
            </a:r>
            <a:r>
              <a:rPr lang="en-US" dirty="0" err="1" smtClean="0"/>
              <a:t>yasta</a:t>
            </a:r>
            <a:r>
              <a:rPr lang="en-US" dirty="0" smtClean="0"/>
              <a:t> </a:t>
            </a:r>
            <a:r>
              <a:rPr lang="en-US" dirty="0" err="1" smtClean="0"/>
              <a:t>gorulur</a:t>
            </a:r>
            <a:r>
              <a:rPr lang="en-US" dirty="0" smtClean="0"/>
              <a:t>, </a:t>
            </a:r>
            <a:r>
              <a:rPr lang="en-US" dirty="0" err="1" smtClean="0"/>
              <a:t>dusuk</a:t>
            </a:r>
            <a:r>
              <a:rPr lang="en-US" dirty="0" smtClean="0"/>
              <a:t> malign </a:t>
            </a:r>
            <a:r>
              <a:rPr lang="en-US" dirty="0" err="1" smtClean="0"/>
              <a:t>potensiyellidir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Agresif</a:t>
            </a:r>
            <a:r>
              <a:rPr lang="en-US" dirty="0" smtClean="0"/>
              <a:t> </a:t>
            </a:r>
            <a:r>
              <a:rPr lang="en-US" dirty="0" err="1" smtClean="0"/>
              <a:t>tumorler</a:t>
            </a:r>
            <a:r>
              <a:rPr lang="en-US" dirty="0" smtClean="0"/>
              <a:t> </a:t>
            </a:r>
            <a:r>
              <a:rPr lang="en-US" dirty="0" err="1" smtClean="0"/>
              <a:t>degillerdir</a:t>
            </a:r>
            <a:r>
              <a:rPr lang="en-US" dirty="0" smtClean="0"/>
              <a:t>……..</a:t>
            </a:r>
          </a:p>
          <a:p>
            <a:endParaRPr lang="en-US" dirty="0"/>
          </a:p>
          <a:p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taraflidir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nadiren</a:t>
            </a:r>
            <a:r>
              <a:rPr lang="en-US" dirty="0" smtClean="0"/>
              <a:t> </a:t>
            </a:r>
            <a:r>
              <a:rPr lang="en-US" dirty="0" err="1" smtClean="0"/>
              <a:t>asit</a:t>
            </a:r>
            <a:r>
              <a:rPr lang="en-US" dirty="0" smtClean="0"/>
              <a:t> </a:t>
            </a:r>
            <a:r>
              <a:rPr lang="en-US" dirty="0" err="1" smtClean="0"/>
              <a:t>gelisir</a:t>
            </a:r>
            <a:r>
              <a:rPr lang="en-US" dirty="0" smtClean="0"/>
              <a:t>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652715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Hipotez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Rekurent</a:t>
            </a:r>
            <a:r>
              <a:rPr lang="en-US" dirty="0" smtClean="0"/>
              <a:t> </a:t>
            </a:r>
            <a:r>
              <a:rPr lang="en-US" dirty="0" err="1" smtClean="0"/>
              <a:t>endometrioma</a:t>
            </a:r>
            <a:r>
              <a:rPr lang="en-US" dirty="0" smtClean="0"/>
              <a:t> </a:t>
            </a:r>
            <a:r>
              <a:rPr lang="en-US" dirty="0" err="1" smtClean="0"/>
              <a:t>vakalar</a:t>
            </a:r>
            <a:r>
              <a:rPr lang="tr-TR" dirty="0" smtClean="0"/>
              <a:t>ı</a:t>
            </a:r>
            <a:r>
              <a:rPr lang="en-US" dirty="0" err="1" smtClean="0"/>
              <a:t>nda</a:t>
            </a:r>
            <a:r>
              <a:rPr lang="en-US" dirty="0" smtClean="0"/>
              <a:t> </a:t>
            </a:r>
            <a:r>
              <a:rPr lang="en-US" dirty="0" err="1" smtClean="0"/>
              <a:t>gelisir</a:t>
            </a:r>
            <a:r>
              <a:rPr lang="en-US" dirty="0" smtClean="0"/>
              <a:t>…..</a:t>
            </a:r>
          </a:p>
          <a:p>
            <a:endParaRPr lang="en-US" dirty="0"/>
          </a:p>
          <a:p>
            <a:r>
              <a:rPr lang="en-US" dirty="0" smtClean="0"/>
              <a:t>Bu </a:t>
            </a:r>
            <a:r>
              <a:rPr lang="en-US" dirty="0" err="1" smtClean="0"/>
              <a:t>yuzden</a:t>
            </a:r>
            <a:r>
              <a:rPr lang="en-US" dirty="0" smtClean="0"/>
              <a:t> </a:t>
            </a:r>
            <a:r>
              <a:rPr lang="en-US" dirty="0" err="1" smtClean="0"/>
              <a:t>rekurren</a:t>
            </a:r>
            <a:r>
              <a:rPr lang="en-US" dirty="0" smtClean="0"/>
              <a:t> </a:t>
            </a:r>
            <a:r>
              <a:rPr lang="en-US" dirty="0" err="1" smtClean="0"/>
              <a:t>endometriomayi</a:t>
            </a:r>
            <a:r>
              <a:rPr lang="en-US" dirty="0" smtClean="0"/>
              <a:t> </a:t>
            </a:r>
            <a:r>
              <a:rPr lang="en-US" dirty="0" err="1" smtClean="0"/>
              <a:t>engellemek</a:t>
            </a:r>
            <a:r>
              <a:rPr lang="en-US" dirty="0" smtClean="0"/>
              <a:t> </a:t>
            </a:r>
            <a:r>
              <a:rPr lang="en-US" dirty="0" err="1" smtClean="0"/>
              <a:t>icin</a:t>
            </a:r>
            <a:r>
              <a:rPr lang="en-US" dirty="0" smtClean="0"/>
              <a:t> OKS </a:t>
            </a:r>
            <a:r>
              <a:rPr lang="en-US" dirty="0" err="1" smtClean="0"/>
              <a:t>verelim</a:t>
            </a:r>
            <a:r>
              <a:rPr lang="en-US" dirty="0" smtClean="0"/>
              <a:t> mi?</a:t>
            </a:r>
          </a:p>
          <a:p>
            <a:endParaRPr lang="en-US" dirty="0"/>
          </a:p>
          <a:p>
            <a:r>
              <a:rPr lang="en-US" dirty="0" err="1" smtClean="0"/>
              <a:t>Tartismali</a:t>
            </a:r>
            <a:r>
              <a:rPr lang="en-US" dirty="0" smtClean="0"/>
              <a:t>………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523335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Hipotez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Kobayashi </a:t>
            </a:r>
            <a:r>
              <a:rPr lang="en-US" dirty="0" err="1" smtClean="0"/>
              <a:t>ve</a:t>
            </a:r>
            <a:r>
              <a:rPr lang="en-US" dirty="0" smtClean="0"/>
              <a:t> ark. 45 </a:t>
            </a:r>
            <a:r>
              <a:rPr lang="en-US" dirty="0" err="1" smtClean="0"/>
              <a:t>yas</a:t>
            </a:r>
            <a:r>
              <a:rPr lang="en-US" dirty="0" smtClean="0"/>
              <a:t> </a:t>
            </a:r>
            <a:r>
              <a:rPr lang="en-US" dirty="0" err="1" smtClean="0"/>
              <a:t>ustunde</a:t>
            </a:r>
            <a:r>
              <a:rPr lang="en-US" dirty="0" smtClean="0"/>
              <a:t> </a:t>
            </a:r>
            <a:r>
              <a:rPr lang="en-US" dirty="0" err="1" smtClean="0"/>
              <a:t>olanlarda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endometrioma</a:t>
            </a:r>
            <a:r>
              <a:rPr lang="en-US" dirty="0" smtClean="0"/>
              <a:t> </a:t>
            </a:r>
            <a:r>
              <a:rPr lang="en-US" dirty="0" err="1" smtClean="0"/>
              <a:t>buyuklugu</a:t>
            </a:r>
            <a:r>
              <a:rPr lang="en-US" dirty="0" smtClean="0"/>
              <a:t> 9 cm den </a:t>
            </a:r>
            <a:r>
              <a:rPr lang="en-US" dirty="0" err="1" smtClean="0"/>
              <a:t>fazla</a:t>
            </a:r>
            <a:r>
              <a:rPr lang="en-US" dirty="0" smtClean="0"/>
              <a:t> </a:t>
            </a:r>
            <a:r>
              <a:rPr lang="en-US" dirty="0" err="1" smtClean="0"/>
              <a:t>olanlarda</a:t>
            </a:r>
            <a:r>
              <a:rPr lang="en-US" dirty="0" smtClean="0"/>
              <a:t> malign </a:t>
            </a:r>
            <a:r>
              <a:rPr lang="en-US" dirty="0" err="1" smtClean="0"/>
              <a:t>transformasyon</a:t>
            </a:r>
            <a:r>
              <a:rPr lang="en-US" dirty="0" smtClean="0"/>
              <a:t> </a:t>
            </a:r>
            <a:r>
              <a:rPr lang="en-US" dirty="0" err="1" smtClean="0"/>
              <a:t>oldugunu</a:t>
            </a:r>
            <a:r>
              <a:rPr lang="en-US" dirty="0" smtClean="0"/>
              <a:t> </a:t>
            </a:r>
            <a:r>
              <a:rPr lang="en-US" dirty="0" err="1" smtClean="0"/>
              <a:t>iddia</a:t>
            </a:r>
            <a:r>
              <a:rPr lang="en-US" dirty="0" smtClean="0"/>
              <a:t> </a:t>
            </a:r>
            <a:r>
              <a:rPr lang="en-US" dirty="0" err="1" smtClean="0"/>
              <a:t>etmis</a:t>
            </a:r>
            <a:r>
              <a:rPr lang="en-US" dirty="0" smtClean="0"/>
              <a:t>…..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                                                                                      </a:t>
            </a:r>
            <a:r>
              <a:rPr lang="en-US" sz="2400" dirty="0" smtClean="0"/>
              <a:t>Kobayashi et al., 2007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442359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169818"/>
            <a:ext cx="10515600" cy="1162594"/>
          </a:xfrm>
        </p:spPr>
        <p:txBody>
          <a:bodyPr>
            <a:normAutofit fontScale="90000"/>
          </a:bodyPr>
          <a:lstStyle/>
          <a:p>
            <a:r>
              <a:rPr lang="tr-TR" dirty="0" err="1"/>
              <a:t>Endometr</a:t>
            </a:r>
            <a:r>
              <a:rPr lang="en-US" dirty="0" err="1"/>
              <a:t>iozisle</a:t>
            </a:r>
            <a:r>
              <a:rPr lang="en-US" dirty="0"/>
              <a:t> over </a:t>
            </a:r>
            <a:r>
              <a:rPr lang="en-US" dirty="0" err="1"/>
              <a:t>kanseri</a:t>
            </a:r>
            <a:r>
              <a:rPr lang="en-US" dirty="0"/>
              <a:t> </a:t>
            </a:r>
            <a:r>
              <a:rPr lang="en-US" dirty="0" err="1"/>
              <a:t>aras</a:t>
            </a:r>
            <a:r>
              <a:rPr lang="tr-TR" dirty="0"/>
              <a:t>ı</a:t>
            </a:r>
            <a:r>
              <a:rPr lang="en-US" dirty="0" err="1"/>
              <a:t>nda</a:t>
            </a:r>
            <a:r>
              <a:rPr lang="en-US" dirty="0"/>
              <a:t> ne tip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tr-TR" dirty="0"/>
              <a:t>ş</a:t>
            </a:r>
            <a:r>
              <a:rPr lang="en-US" dirty="0" err="1"/>
              <a:t>ki</a:t>
            </a:r>
            <a:r>
              <a:rPr lang="en-US" dirty="0"/>
              <a:t> </a:t>
            </a:r>
            <a:r>
              <a:rPr lang="en-US" dirty="0" err="1"/>
              <a:t>var</a:t>
            </a:r>
            <a:r>
              <a:rPr lang="en-US" dirty="0"/>
              <a:t>???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32412"/>
            <a:ext cx="10515600" cy="48445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Benign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hastal</a:t>
            </a:r>
            <a:r>
              <a:rPr lang="tr-TR" dirty="0" smtClean="0"/>
              <a:t>ı</a:t>
            </a:r>
            <a:r>
              <a:rPr lang="en-US" dirty="0" smtClean="0"/>
              <a:t>k </a:t>
            </a:r>
            <a:r>
              <a:rPr lang="en-US" dirty="0" err="1" smtClean="0"/>
              <a:t>olmas</a:t>
            </a:r>
            <a:r>
              <a:rPr lang="tr-TR" dirty="0" smtClean="0"/>
              <a:t>ı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smtClean="0"/>
              <a:t>ragmen </a:t>
            </a:r>
            <a:r>
              <a:rPr lang="en-US" dirty="0" err="1" smtClean="0"/>
              <a:t>kanserlerle</a:t>
            </a:r>
            <a:r>
              <a:rPr lang="en-US" dirty="0" smtClean="0"/>
              <a:t> </a:t>
            </a:r>
            <a:r>
              <a:rPr lang="en-US" dirty="0" err="1" smtClean="0"/>
              <a:t>ortak</a:t>
            </a:r>
            <a:r>
              <a:rPr lang="en-US" dirty="0" smtClean="0"/>
              <a:t> </a:t>
            </a:r>
            <a:r>
              <a:rPr lang="en-US" dirty="0" err="1" smtClean="0"/>
              <a:t>mekanizmalara</a:t>
            </a:r>
            <a:r>
              <a:rPr lang="en-US" dirty="0" smtClean="0"/>
              <a:t> </a:t>
            </a:r>
            <a:r>
              <a:rPr lang="en-US" dirty="0" err="1" smtClean="0"/>
              <a:t>sahip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Endometriotik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err="1" smtClean="0"/>
              <a:t>mplantlar</a:t>
            </a:r>
            <a:r>
              <a:rPr lang="en-US" dirty="0" smtClean="0"/>
              <a:t> </a:t>
            </a:r>
            <a:r>
              <a:rPr lang="en-US" dirty="0" err="1" smtClean="0"/>
              <a:t>lokal</a:t>
            </a:r>
            <a:r>
              <a:rPr lang="en-US" dirty="0" smtClean="0"/>
              <a:t> </a:t>
            </a:r>
            <a:r>
              <a:rPr lang="en-US" dirty="0" err="1" smtClean="0"/>
              <a:t>veya</a:t>
            </a:r>
            <a:r>
              <a:rPr lang="en-US" dirty="0" smtClean="0"/>
              <a:t> </a:t>
            </a:r>
            <a:r>
              <a:rPr lang="en-US" dirty="0" err="1" smtClean="0"/>
              <a:t>uzak</a:t>
            </a:r>
            <a:r>
              <a:rPr lang="en-US" dirty="0" smtClean="0"/>
              <a:t> </a:t>
            </a:r>
            <a:r>
              <a:rPr lang="en-US" dirty="0" err="1" smtClean="0"/>
              <a:t>bolgelere</a:t>
            </a:r>
            <a:r>
              <a:rPr lang="en-US" dirty="0" smtClean="0"/>
              <a:t> </a:t>
            </a:r>
            <a:r>
              <a:rPr lang="en-US" dirty="0" err="1" smtClean="0"/>
              <a:t>dissemine</a:t>
            </a:r>
            <a:r>
              <a:rPr lang="en-US" dirty="0" smtClean="0"/>
              <a:t> </a:t>
            </a:r>
            <a:r>
              <a:rPr lang="en-US" dirty="0" err="1" smtClean="0"/>
              <a:t>olabilirler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Invazyon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penetrasyon</a:t>
            </a:r>
            <a:r>
              <a:rPr lang="en-US" dirty="0" smtClean="0"/>
              <a:t> </a:t>
            </a:r>
            <a:r>
              <a:rPr lang="en-US" dirty="0" err="1" smtClean="0"/>
              <a:t>yetenekleri</a:t>
            </a:r>
            <a:r>
              <a:rPr lang="en-US" dirty="0" smtClean="0"/>
              <a:t> </a:t>
            </a:r>
            <a:r>
              <a:rPr lang="en-US" dirty="0" err="1" smtClean="0"/>
              <a:t>vard</a:t>
            </a:r>
            <a:r>
              <a:rPr lang="tr-TR" dirty="0" smtClean="0"/>
              <a:t>ı</a:t>
            </a:r>
            <a:r>
              <a:rPr lang="en-US" dirty="0" smtClean="0"/>
              <a:t>r </a:t>
            </a:r>
            <a:r>
              <a:rPr lang="en-US" dirty="0" smtClean="0"/>
              <a:t>(</a:t>
            </a:r>
            <a:r>
              <a:rPr lang="en-US" dirty="0" err="1" smtClean="0"/>
              <a:t>derin</a:t>
            </a:r>
            <a:r>
              <a:rPr lang="en-US" dirty="0" smtClean="0"/>
              <a:t> </a:t>
            </a:r>
            <a:r>
              <a:rPr lang="en-US" dirty="0" err="1" smtClean="0"/>
              <a:t>infiltran</a:t>
            </a:r>
            <a:r>
              <a:rPr lang="en-US" dirty="0" smtClean="0"/>
              <a:t> </a:t>
            </a:r>
            <a:r>
              <a:rPr lang="en-US" dirty="0" err="1" smtClean="0"/>
              <a:t>endometriozis</a:t>
            </a:r>
            <a:r>
              <a:rPr lang="en-US" dirty="0" smtClean="0"/>
              <a:t> </a:t>
            </a:r>
            <a:r>
              <a:rPr lang="en-US" dirty="0" err="1" smtClean="0"/>
              <a:t>gibi</a:t>
            </a:r>
            <a:r>
              <a:rPr lang="en-US" dirty="0" smtClean="0"/>
              <a:t>).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1411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Hipotez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786988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Endometriomalarda</a:t>
            </a:r>
            <a:r>
              <a:rPr lang="en-US" dirty="0" smtClean="0"/>
              <a:t> mural </a:t>
            </a:r>
            <a:r>
              <a:rPr lang="en-US" dirty="0" err="1" smtClean="0"/>
              <a:t>nodulun</a:t>
            </a:r>
            <a:r>
              <a:rPr lang="en-US" dirty="0" smtClean="0"/>
              <a:t> </a:t>
            </a:r>
            <a:r>
              <a:rPr lang="en-US" dirty="0" err="1" smtClean="0"/>
              <a:t>malignitede</a:t>
            </a:r>
            <a:r>
              <a:rPr lang="en-US" dirty="0" smtClean="0"/>
              <a:t> </a:t>
            </a:r>
            <a:r>
              <a:rPr lang="en-US" dirty="0" err="1" smtClean="0"/>
              <a:t>onemli</a:t>
            </a:r>
            <a:r>
              <a:rPr lang="en-US" dirty="0" smtClean="0"/>
              <a:t> </a:t>
            </a:r>
            <a:r>
              <a:rPr lang="en-US" dirty="0" err="1" smtClean="0"/>
              <a:t>oldugunu</a:t>
            </a:r>
            <a:r>
              <a:rPr lang="en-US" dirty="0" smtClean="0"/>
              <a:t> </a:t>
            </a:r>
            <a:r>
              <a:rPr lang="en-US" dirty="0" err="1" smtClean="0"/>
              <a:t>gosteren</a:t>
            </a:r>
            <a:r>
              <a:rPr lang="en-US" dirty="0" smtClean="0"/>
              <a:t> Doppler </a:t>
            </a:r>
            <a:r>
              <a:rPr lang="en-US" dirty="0" err="1" smtClean="0"/>
              <a:t>ve</a:t>
            </a:r>
            <a:r>
              <a:rPr lang="en-US" dirty="0" smtClean="0"/>
              <a:t> MR </a:t>
            </a:r>
            <a:r>
              <a:rPr lang="en-US" dirty="0" err="1" smtClean="0"/>
              <a:t>calismalari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……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</a:t>
            </a:r>
            <a:r>
              <a:rPr lang="tr-TR" sz="2000" dirty="0" err="1"/>
              <a:t>Perez-Medina</a:t>
            </a:r>
            <a:r>
              <a:rPr lang="tr-TR" sz="2000" dirty="0"/>
              <a:t> </a:t>
            </a:r>
            <a:r>
              <a:rPr lang="en-US" sz="2000" dirty="0" smtClean="0"/>
              <a:t>et al., 2013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                                                                                                  Yoshimoto et al., 2016  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18208742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Sonuc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Endometriozis</a:t>
            </a:r>
            <a:r>
              <a:rPr lang="en-US" dirty="0" smtClean="0"/>
              <a:t> </a:t>
            </a:r>
            <a:r>
              <a:rPr lang="en-US" dirty="0" err="1" smtClean="0"/>
              <a:t>hastalar</a:t>
            </a:r>
            <a:r>
              <a:rPr lang="tr-TR" dirty="0" smtClean="0"/>
              <a:t>ı</a:t>
            </a:r>
            <a:r>
              <a:rPr lang="en-US" dirty="0" err="1" smtClean="0"/>
              <a:t>nda</a:t>
            </a:r>
            <a:r>
              <a:rPr lang="en-US" dirty="0" smtClean="0"/>
              <a:t> </a:t>
            </a:r>
            <a:r>
              <a:rPr lang="en-US" dirty="0" err="1" smtClean="0"/>
              <a:t>dusuk</a:t>
            </a:r>
            <a:r>
              <a:rPr lang="en-US" dirty="0" smtClean="0"/>
              <a:t> malign </a:t>
            </a:r>
            <a:r>
              <a:rPr lang="en-US" dirty="0" err="1" smtClean="0"/>
              <a:t>potensiyelli</a:t>
            </a:r>
            <a:r>
              <a:rPr lang="en-US" dirty="0"/>
              <a:t> </a:t>
            </a:r>
            <a:r>
              <a:rPr lang="en-US" dirty="0" smtClean="0"/>
              <a:t>tip 1 over </a:t>
            </a:r>
            <a:r>
              <a:rPr lang="en-US" dirty="0" err="1" smtClean="0"/>
              <a:t>kanserlerine</a:t>
            </a:r>
            <a:r>
              <a:rPr lang="en-US" dirty="0" smtClean="0"/>
              <a:t> </a:t>
            </a:r>
            <a:r>
              <a:rPr lang="en-US" dirty="0" err="1" smtClean="0"/>
              <a:t>rastlanabilir</a:t>
            </a:r>
            <a:r>
              <a:rPr lang="en-US" dirty="0" smtClean="0"/>
              <a:t>….</a:t>
            </a:r>
            <a:endParaRPr lang="tr-TR" dirty="0" smtClean="0"/>
          </a:p>
          <a:p>
            <a:pPr>
              <a:lnSpc>
                <a:spcPct val="150000"/>
              </a:lnSpc>
            </a:pPr>
            <a:endParaRPr lang="tr-TR" dirty="0"/>
          </a:p>
          <a:p>
            <a:pPr>
              <a:lnSpc>
                <a:spcPct val="150000"/>
              </a:lnSpc>
            </a:pPr>
            <a:r>
              <a:rPr lang="tr-TR" dirty="0" smtClean="0"/>
              <a:t>Bu b</a:t>
            </a:r>
            <a:r>
              <a:rPr lang="en-US" dirty="0" err="1" smtClean="0"/>
              <a:t>i</a:t>
            </a:r>
            <a:r>
              <a:rPr lang="tr-TR" dirty="0" err="1" smtClean="0"/>
              <a:t>rl</a:t>
            </a:r>
            <a:r>
              <a:rPr lang="en-US" dirty="0" err="1" smtClean="0"/>
              <a:t>i</a:t>
            </a:r>
            <a:r>
              <a:rPr lang="tr-TR" dirty="0" err="1" smtClean="0"/>
              <a:t>ktel</a:t>
            </a:r>
            <a:r>
              <a:rPr lang="en-US" dirty="0" err="1" smtClean="0"/>
              <a:t>i</a:t>
            </a:r>
            <a:r>
              <a:rPr lang="tr-TR" dirty="0" smtClean="0"/>
              <a:t>k s</a:t>
            </a:r>
            <a:r>
              <a:rPr lang="en-US" dirty="0" err="1" smtClean="0"/>
              <a:t>ebep</a:t>
            </a:r>
            <a:r>
              <a:rPr lang="en-US" dirty="0" smtClean="0"/>
              <a:t> mi </a:t>
            </a:r>
            <a:r>
              <a:rPr lang="en-US" dirty="0" err="1" smtClean="0"/>
              <a:t>yoksa</a:t>
            </a:r>
            <a:r>
              <a:rPr lang="en-US" dirty="0" smtClean="0"/>
              <a:t> </a:t>
            </a:r>
            <a:r>
              <a:rPr lang="en-US" dirty="0" err="1" smtClean="0"/>
              <a:t>sonuc</a:t>
            </a:r>
            <a:r>
              <a:rPr lang="en-US" dirty="0" smtClean="0"/>
              <a:t> mu belli </a:t>
            </a:r>
            <a:r>
              <a:rPr lang="en-US" dirty="0" err="1" smtClean="0"/>
              <a:t>degil</a:t>
            </a:r>
            <a:r>
              <a:rPr lang="en-US" dirty="0" smtClean="0"/>
              <a:t>…..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212760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Sonuc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429555"/>
            <a:ext cx="10515600" cy="4747408"/>
          </a:xfrm>
        </p:spPr>
        <p:txBody>
          <a:bodyPr>
            <a:normAutofit/>
          </a:bodyPr>
          <a:lstStyle/>
          <a:p>
            <a:endParaRPr lang="tr-TR" dirty="0" smtClean="0"/>
          </a:p>
          <a:p>
            <a:pPr>
              <a:lnSpc>
                <a:spcPct val="150000"/>
              </a:lnSpc>
            </a:pPr>
            <a:r>
              <a:rPr lang="en-US" dirty="0"/>
              <a:t>B</a:t>
            </a:r>
            <a:r>
              <a:rPr lang="en-US" dirty="0" smtClean="0"/>
              <a:t>u </a:t>
            </a:r>
            <a:r>
              <a:rPr lang="en-US" dirty="0" err="1"/>
              <a:t>birliktelik</a:t>
            </a:r>
            <a:r>
              <a:rPr lang="en-US" dirty="0"/>
              <a:t> </a:t>
            </a:r>
            <a:r>
              <a:rPr lang="en-US" dirty="0" err="1"/>
              <a:t>iki</a:t>
            </a:r>
            <a:r>
              <a:rPr lang="en-US" dirty="0"/>
              <a:t> </a:t>
            </a:r>
            <a:r>
              <a:rPr lang="en-US" dirty="0" err="1"/>
              <a:t>uzak</a:t>
            </a:r>
            <a:r>
              <a:rPr lang="en-US" dirty="0"/>
              <a:t> </a:t>
            </a:r>
            <a:r>
              <a:rPr lang="en-US" dirty="0" err="1"/>
              <a:t>biolojik</a:t>
            </a:r>
            <a:r>
              <a:rPr lang="en-US" dirty="0"/>
              <a:t> </a:t>
            </a:r>
            <a:r>
              <a:rPr lang="en-US" dirty="0" err="1"/>
              <a:t>birliktelik</a:t>
            </a:r>
            <a:r>
              <a:rPr lang="en-US" dirty="0"/>
              <a:t>  </a:t>
            </a:r>
            <a:r>
              <a:rPr lang="en-US" dirty="0" err="1"/>
              <a:t>olabilir</a:t>
            </a:r>
            <a:r>
              <a:rPr lang="en-US" dirty="0"/>
              <a:t>….(</a:t>
            </a:r>
            <a:r>
              <a:rPr lang="en-US" dirty="0" err="1"/>
              <a:t>sarkom</a:t>
            </a:r>
            <a:r>
              <a:rPr lang="en-US" dirty="0"/>
              <a:t> </a:t>
            </a:r>
            <a:r>
              <a:rPr lang="en-US" dirty="0" err="1"/>
              <a:t>myom</a:t>
            </a:r>
            <a:r>
              <a:rPr lang="en-US" dirty="0"/>
              <a:t> </a:t>
            </a:r>
            <a:r>
              <a:rPr lang="en-US" dirty="0" err="1"/>
              <a:t>iliskisi</a:t>
            </a:r>
            <a:r>
              <a:rPr lang="en-US" dirty="0"/>
              <a:t> </a:t>
            </a:r>
            <a:r>
              <a:rPr lang="en-US" dirty="0" err="1"/>
              <a:t>gibi</a:t>
            </a:r>
            <a:r>
              <a:rPr lang="en-US" dirty="0" smtClean="0"/>
              <a:t>).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Patolojik</a:t>
            </a:r>
            <a:r>
              <a:rPr lang="en-US" dirty="0" smtClean="0"/>
              <a:t> </a:t>
            </a:r>
            <a:r>
              <a:rPr lang="en-US" dirty="0" err="1" smtClean="0"/>
              <a:t>gelism</a:t>
            </a:r>
            <a:r>
              <a:rPr lang="en-US" dirty="0" smtClean="0"/>
              <a:t> </a:t>
            </a:r>
            <a:r>
              <a:rPr lang="en-US" dirty="0" err="1" smtClean="0"/>
              <a:t>sureclerinde</a:t>
            </a:r>
            <a:r>
              <a:rPr lang="en-US" dirty="0" smtClean="0"/>
              <a:t> </a:t>
            </a:r>
            <a:r>
              <a:rPr lang="en-US" dirty="0" err="1" smtClean="0"/>
              <a:t>ayni</a:t>
            </a:r>
            <a:r>
              <a:rPr lang="en-US" dirty="0" smtClean="0"/>
              <a:t> </a:t>
            </a:r>
            <a:r>
              <a:rPr lang="en-US" dirty="0" err="1" smtClean="0"/>
              <a:t>organi</a:t>
            </a:r>
            <a:r>
              <a:rPr lang="en-US" dirty="0" smtClean="0"/>
              <a:t> </a:t>
            </a:r>
            <a:r>
              <a:rPr lang="en-US" dirty="0" err="1" smtClean="0"/>
              <a:t>kullaniyorlar</a:t>
            </a:r>
            <a:r>
              <a:rPr lang="en-US" dirty="0" smtClean="0"/>
              <a:t>…</a:t>
            </a:r>
          </a:p>
          <a:p>
            <a:endParaRPr lang="en-US" dirty="0"/>
          </a:p>
          <a:p>
            <a:r>
              <a:rPr lang="en-US" dirty="0" smtClean="0"/>
              <a:t>Endometrium, uterus, </a:t>
            </a:r>
            <a:r>
              <a:rPr lang="en-US" dirty="0" err="1" smtClean="0"/>
              <a:t>transtubal</a:t>
            </a:r>
            <a:r>
              <a:rPr lang="en-US" dirty="0" smtClean="0"/>
              <a:t> </a:t>
            </a:r>
            <a:r>
              <a:rPr lang="en-US" dirty="0" err="1" smtClean="0"/>
              <a:t>reflu</a:t>
            </a:r>
            <a:r>
              <a:rPr lang="en-US" dirty="0" smtClean="0"/>
              <a:t>, over </a:t>
            </a:r>
            <a:r>
              <a:rPr lang="en-US" dirty="0" err="1" smtClean="0"/>
              <a:t>gibi</a:t>
            </a:r>
            <a:r>
              <a:rPr lang="en-US" dirty="0" smtClean="0"/>
              <a:t>…..</a:t>
            </a:r>
            <a:endParaRPr lang="tr-TR" dirty="0" smtClean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496090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Sonuc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Endometriozisin</a:t>
            </a:r>
            <a:r>
              <a:rPr lang="en-US" dirty="0"/>
              <a:t> malign </a:t>
            </a:r>
            <a:r>
              <a:rPr lang="en-US" dirty="0" err="1"/>
              <a:t>transformasyona</a:t>
            </a:r>
            <a:r>
              <a:rPr lang="en-US" dirty="0"/>
              <a:t> </a:t>
            </a:r>
            <a:r>
              <a:rPr lang="en-US" dirty="0" err="1"/>
              <a:t>yol</a:t>
            </a:r>
            <a:r>
              <a:rPr lang="en-US" dirty="0"/>
              <a:t> </a:t>
            </a:r>
            <a:r>
              <a:rPr lang="en-US" dirty="0" smtClean="0"/>
              <a:t>ac</a:t>
            </a:r>
            <a:r>
              <a:rPr lang="tr-TR" dirty="0" smtClean="0"/>
              <a:t>ı</a:t>
            </a:r>
            <a:r>
              <a:rPr lang="en-US" dirty="0" smtClean="0"/>
              <a:t>p </a:t>
            </a:r>
            <a:r>
              <a:rPr lang="en-US" dirty="0" err="1" smtClean="0"/>
              <a:t>acmad</a:t>
            </a:r>
            <a:r>
              <a:rPr lang="tr-TR" dirty="0" smtClean="0"/>
              <a:t>ı</a:t>
            </a:r>
            <a:r>
              <a:rPr lang="en-US" dirty="0" smtClean="0"/>
              <a:t>g</a:t>
            </a:r>
            <a:r>
              <a:rPr lang="tr-TR" dirty="0" smtClean="0"/>
              <a:t>ı</a:t>
            </a:r>
            <a:r>
              <a:rPr lang="en-US" dirty="0" smtClean="0"/>
              <a:t> </a:t>
            </a:r>
            <a:r>
              <a:rPr lang="en-US" dirty="0" err="1"/>
              <a:t>supheli</a:t>
            </a:r>
            <a:r>
              <a:rPr lang="en-US" dirty="0" smtClean="0"/>
              <a:t>….</a:t>
            </a:r>
          </a:p>
          <a:p>
            <a:endParaRPr lang="en-US" dirty="0"/>
          </a:p>
          <a:p>
            <a:r>
              <a:rPr lang="en-US" dirty="0" err="1" smtClean="0"/>
              <a:t>Daha</a:t>
            </a:r>
            <a:r>
              <a:rPr lang="en-US" dirty="0" smtClean="0"/>
              <a:t> </a:t>
            </a:r>
            <a:r>
              <a:rPr lang="en-US" dirty="0" err="1" smtClean="0"/>
              <a:t>fazla</a:t>
            </a:r>
            <a:r>
              <a:rPr lang="en-US" dirty="0" smtClean="0"/>
              <a:t> </a:t>
            </a:r>
            <a:r>
              <a:rPr lang="en-US" dirty="0" err="1" smtClean="0"/>
              <a:t>cal</a:t>
            </a:r>
            <a:r>
              <a:rPr lang="tr-TR" dirty="0" smtClean="0"/>
              <a:t>ı</a:t>
            </a:r>
            <a:r>
              <a:rPr lang="en-US" dirty="0" err="1" smtClean="0"/>
              <a:t>smalara</a:t>
            </a:r>
            <a:r>
              <a:rPr lang="en-US" dirty="0" smtClean="0"/>
              <a:t> </a:t>
            </a:r>
            <a:r>
              <a:rPr lang="en-US" dirty="0" err="1" smtClean="0"/>
              <a:t>ihtiyac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……</a:t>
            </a:r>
            <a:endParaRPr lang="en-US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50755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 dirty="0" err="1"/>
              <a:t>Endometr</a:t>
            </a:r>
            <a:r>
              <a:rPr lang="en-US" sz="4000" dirty="0" err="1"/>
              <a:t>iozisle</a:t>
            </a:r>
            <a:r>
              <a:rPr lang="en-US" sz="4000" dirty="0"/>
              <a:t> over </a:t>
            </a:r>
            <a:r>
              <a:rPr lang="en-US" sz="4000" dirty="0" err="1"/>
              <a:t>kanseri</a:t>
            </a:r>
            <a:r>
              <a:rPr lang="en-US" sz="4000" dirty="0"/>
              <a:t> </a:t>
            </a:r>
            <a:r>
              <a:rPr lang="en-US" sz="4000" dirty="0" err="1"/>
              <a:t>aras</a:t>
            </a:r>
            <a:r>
              <a:rPr lang="tr-TR" sz="4000" dirty="0"/>
              <a:t>ı</a:t>
            </a:r>
            <a:r>
              <a:rPr lang="en-US" sz="4000" dirty="0" err="1"/>
              <a:t>nda</a:t>
            </a:r>
            <a:r>
              <a:rPr lang="en-US" sz="4000" dirty="0"/>
              <a:t> ne tip </a:t>
            </a:r>
            <a:r>
              <a:rPr lang="en-US" sz="4000" dirty="0" err="1"/>
              <a:t>bir</a:t>
            </a:r>
            <a:r>
              <a:rPr lang="en-US" sz="4000" dirty="0"/>
              <a:t> </a:t>
            </a:r>
            <a:r>
              <a:rPr lang="en-US" sz="4000" dirty="0" err="1"/>
              <a:t>ili</a:t>
            </a:r>
            <a:r>
              <a:rPr lang="tr-TR" sz="4000" dirty="0"/>
              <a:t>ş</a:t>
            </a:r>
            <a:r>
              <a:rPr lang="en-US" sz="4000" dirty="0" err="1"/>
              <a:t>ki</a:t>
            </a:r>
            <a:r>
              <a:rPr lang="en-US" sz="4000" dirty="0"/>
              <a:t> </a:t>
            </a:r>
            <a:r>
              <a:rPr lang="en-US" sz="4000" dirty="0" err="1"/>
              <a:t>var</a:t>
            </a:r>
            <a:r>
              <a:rPr lang="en-US" sz="4000" dirty="0"/>
              <a:t>???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129051"/>
            <a:ext cx="10515600" cy="4047912"/>
          </a:xfrm>
        </p:spPr>
        <p:txBody>
          <a:bodyPr/>
          <a:lstStyle/>
          <a:p>
            <a:r>
              <a:rPr lang="en-US" dirty="0" err="1" smtClean="0"/>
              <a:t>Ancak</a:t>
            </a:r>
            <a:r>
              <a:rPr lang="en-US" dirty="0" smtClean="0"/>
              <a:t> </a:t>
            </a:r>
            <a:r>
              <a:rPr lang="en-US" dirty="0" err="1" smtClean="0"/>
              <a:t>sonsuza</a:t>
            </a:r>
            <a:r>
              <a:rPr lang="en-US" dirty="0" smtClean="0"/>
              <a:t> </a:t>
            </a:r>
            <a:r>
              <a:rPr lang="en-US" dirty="0" err="1" smtClean="0"/>
              <a:t>kadar</a:t>
            </a:r>
            <a:r>
              <a:rPr lang="en-US" dirty="0" smtClean="0"/>
              <a:t> </a:t>
            </a:r>
            <a:r>
              <a:rPr lang="en-US" dirty="0" err="1" smtClean="0"/>
              <a:t>prolifere</a:t>
            </a:r>
            <a:r>
              <a:rPr lang="en-US" dirty="0" smtClean="0"/>
              <a:t> </a:t>
            </a:r>
            <a:r>
              <a:rPr lang="en-US" dirty="0" err="1" smtClean="0"/>
              <a:t>olma</a:t>
            </a:r>
            <a:r>
              <a:rPr lang="en-US" dirty="0" smtClean="0"/>
              <a:t> </a:t>
            </a:r>
            <a:r>
              <a:rPr lang="en-US" dirty="0" err="1" smtClean="0"/>
              <a:t>yetenekleri</a:t>
            </a:r>
            <a:r>
              <a:rPr lang="en-US" dirty="0" smtClean="0"/>
              <a:t> </a:t>
            </a:r>
            <a:r>
              <a:rPr lang="en-US" dirty="0" err="1" smtClean="0"/>
              <a:t>yoktur</a:t>
            </a:r>
            <a:r>
              <a:rPr lang="en-US" dirty="0" smtClean="0"/>
              <a:t>….</a:t>
            </a:r>
          </a:p>
          <a:p>
            <a:endParaRPr lang="en-US" dirty="0"/>
          </a:p>
          <a:p>
            <a:r>
              <a:rPr lang="en-US" dirty="0" err="1" smtClean="0"/>
              <a:t>Katabolik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fatal </a:t>
            </a:r>
            <a:r>
              <a:rPr lang="en-US" dirty="0" err="1" smtClean="0"/>
              <a:t>degildirler</a:t>
            </a:r>
            <a:r>
              <a:rPr lang="en-US" dirty="0" smtClean="0"/>
              <a:t>…..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3162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269592"/>
            <a:ext cx="10515600" cy="1054242"/>
          </a:xfrm>
        </p:spPr>
        <p:txBody>
          <a:bodyPr/>
          <a:lstStyle/>
          <a:p>
            <a:r>
              <a:rPr lang="tr-TR" dirty="0" err="1" smtClean="0"/>
              <a:t>Etyoloj</a:t>
            </a:r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faktorler</a:t>
            </a:r>
            <a:r>
              <a:rPr lang="en-US" dirty="0" smtClean="0"/>
              <a:t> </a:t>
            </a:r>
            <a:r>
              <a:rPr lang="en-US" dirty="0" err="1" smtClean="0"/>
              <a:t>neler</a:t>
            </a:r>
            <a:r>
              <a:rPr lang="en-US" dirty="0" smtClean="0"/>
              <a:t> </a:t>
            </a:r>
            <a:r>
              <a:rPr lang="en-US" dirty="0" err="1" smtClean="0"/>
              <a:t>olabilir</a:t>
            </a:r>
            <a:r>
              <a:rPr lang="en-US" dirty="0" smtClean="0"/>
              <a:t>????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Inflamasyon</a:t>
            </a:r>
            <a:r>
              <a:rPr lang="en-US" dirty="0" smtClean="0"/>
              <a:t>, </a:t>
            </a:r>
            <a:r>
              <a:rPr lang="en-US" dirty="0" err="1" smtClean="0"/>
              <a:t>sitokinler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Kronik</a:t>
            </a:r>
            <a:r>
              <a:rPr lang="en-US" dirty="0" smtClean="0"/>
              <a:t> </a:t>
            </a:r>
            <a:r>
              <a:rPr lang="en-US" dirty="0" err="1" smtClean="0"/>
              <a:t>hipoksi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Demir</a:t>
            </a:r>
            <a:r>
              <a:rPr lang="en-US" dirty="0" smtClean="0"/>
              <a:t> , </a:t>
            </a:r>
            <a:r>
              <a:rPr lang="en-US" dirty="0" err="1" smtClean="0"/>
              <a:t>oksidatif</a:t>
            </a:r>
            <a:r>
              <a:rPr lang="en-US" dirty="0" smtClean="0"/>
              <a:t> stress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Sex </a:t>
            </a:r>
            <a:r>
              <a:rPr lang="en-US" dirty="0" err="1" smtClean="0"/>
              <a:t>hormonlar</a:t>
            </a:r>
            <a:r>
              <a:rPr lang="tr-TR" dirty="0" smtClean="0"/>
              <a:t>ı</a:t>
            </a:r>
            <a:r>
              <a:rPr lang="en-US" dirty="0" smtClean="0"/>
              <a:t>n</a:t>
            </a:r>
            <a:r>
              <a:rPr lang="tr-TR" dirty="0" smtClean="0"/>
              <a:t>ı</a:t>
            </a:r>
            <a:r>
              <a:rPr lang="en-US" dirty="0" smtClean="0"/>
              <a:t>n </a:t>
            </a:r>
            <a:r>
              <a:rPr lang="en-US" dirty="0" err="1" smtClean="0"/>
              <a:t>etyolojik</a:t>
            </a:r>
            <a:r>
              <a:rPr lang="en-US" dirty="0" smtClean="0"/>
              <a:t> </a:t>
            </a:r>
            <a:r>
              <a:rPr lang="en-US" dirty="0" err="1" smtClean="0"/>
              <a:t>faktorler</a:t>
            </a:r>
            <a:r>
              <a:rPr lang="en-US" dirty="0" smtClean="0"/>
              <a:t> </a:t>
            </a:r>
            <a:r>
              <a:rPr lang="en-US" dirty="0" err="1" smtClean="0"/>
              <a:t>oldugu</a:t>
            </a:r>
            <a:r>
              <a:rPr lang="en-US" dirty="0" smtClean="0"/>
              <a:t> </a:t>
            </a:r>
            <a:r>
              <a:rPr lang="en-US" dirty="0" err="1" smtClean="0"/>
              <a:t>dusunuluyor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1934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 </a:t>
            </a:r>
            <a:r>
              <a:rPr lang="en-US" dirty="0" err="1" smtClean="0"/>
              <a:t>kanserleri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Tip 1 </a:t>
            </a:r>
            <a:r>
              <a:rPr lang="en-US" dirty="0" err="1" smtClean="0"/>
              <a:t>kanserler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Low grade </a:t>
            </a:r>
            <a:r>
              <a:rPr lang="en-US" dirty="0" err="1" smtClean="0"/>
              <a:t>seroz</a:t>
            </a:r>
            <a:endParaRPr lang="en-US" dirty="0" smtClean="0"/>
          </a:p>
          <a:p>
            <a:r>
              <a:rPr lang="en-US" dirty="0" err="1" smtClean="0"/>
              <a:t>Endometrioid</a:t>
            </a:r>
            <a:endParaRPr lang="en-US" dirty="0" smtClean="0"/>
          </a:p>
          <a:p>
            <a:r>
              <a:rPr lang="en-US" dirty="0" smtClean="0"/>
              <a:t>Clear cell</a:t>
            </a:r>
          </a:p>
          <a:p>
            <a:r>
              <a:rPr lang="en-US" dirty="0" err="1" smtClean="0"/>
              <a:t>Musinoz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Transisyel</a:t>
            </a:r>
            <a:r>
              <a:rPr lang="en-US" dirty="0" smtClean="0"/>
              <a:t> </a:t>
            </a:r>
            <a:r>
              <a:rPr lang="en-US" dirty="0" err="1" smtClean="0"/>
              <a:t>hucreli</a:t>
            </a:r>
            <a:r>
              <a:rPr lang="en-US" dirty="0" smtClean="0"/>
              <a:t> over </a:t>
            </a:r>
            <a:r>
              <a:rPr lang="en-US" dirty="0" err="1" smtClean="0"/>
              <a:t>kanserleri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9490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 </a:t>
            </a:r>
            <a:r>
              <a:rPr lang="en-US" dirty="0" err="1"/>
              <a:t>kanserleri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Tip 2 </a:t>
            </a:r>
            <a:r>
              <a:rPr lang="en-US" dirty="0" err="1" smtClean="0"/>
              <a:t>kanserler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High grade </a:t>
            </a:r>
            <a:r>
              <a:rPr lang="en-US" dirty="0" err="1" smtClean="0"/>
              <a:t>seroz</a:t>
            </a:r>
            <a:r>
              <a:rPr lang="en-US" dirty="0" smtClean="0"/>
              <a:t> </a:t>
            </a:r>
            <a:r>
              <a:rPr lang="en-US" dirty="0" err="1" smtClean="0"/>
              <a:t>karsinomlar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Karsinosarkom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Undifferansiye</a:t>
            </a:r>
            <a:r>
              <a:rPr lang="en-US" dirty="0" smtClean="0"/>
              <a:t> </a:t>
            </a:r>
            <a:r>
              <a:rPr lang="en-US" dirty="0" err="1" smtClean="0"/>
              <a:t>kanserler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1050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Mavi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3809</TotalTime>
  <Words>1356</Words>
  <Application>Microsoft Office PowerPoint</Application>
  <PresentationFormat>Geniş ekran</PresentationFormat>
  <Paragraphs>213</Paragraphs>
  <Slides>53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Office Teması</vt:lpstr>
      <vt:lpstr>1_Custom Design</vt:lpstr>
      <vt:lpstr>Endometriozis ve over kanseri</vt:lpstr>
      <vt:lpstr>PowerPoint Sunusu</vt:lpstr>
      <vt:lpstr>Endometriozisle over kanseri arasında ne tip bir ilişki var???</vt:lpstr>
      <vt:lpstr>Endometriozisle over kanseri arasında ne tip bir ilişki var???</vt:lpstr>
      <vt:lpstr>Endometriozisle over kanseri arasında ne tip bir ilişki var???</vt:lpstr>
      <vt:lpstr>Endometriozisle over kanseri arasında ne tip bir ilişki var???</vt:lpstr>
      <vt:lpstr>Etyolojik faktorler neler olabilir????</vt:lpstr>
      <vt:lpstr>Over kanserleri</vt:lpstr>
      <vt:lpstr>Over kanserleri</vt:lpstr>
      <vt:lpstr>Epitelyal over kanserleri histolojik sıklık</vt:lpstr>
      <vt:lpstr>Over kanseri hipotezleri  </vt:lpstr>
      <vt:lpstr>PowerPoint Sunusu</vt:lpstr>
      <vt:lpstr>Over yüzeyel epitel hipotezi </vt:lpstr>
      <vt:lpstr>Over yüzeyel epitel hipotezi</vt:lpstr>
      <vt:lpstr>Over yüzeyel epitel hipotezi</vt:lpstr>
      <vt:lpstr>Fallop tüpü hipotezi</vt:lpstr>
      <vt:lpstr>Fallop tüpü hipotezi</vt:lpstr>
      <vt:lpstr>PowerPoint Sunusu</vt:lpstr>
      <vt:lpstr>Fallop tüpü hipotezi</vt:lpstr>
      <vt:lpstr>Low grade seroz karsinomlar </vt:lpstr>
      <vt:lpstr>Endometriozis iliskili over kanseri</vt:lpstr>
      <vt:lpstr>Sampson teori</vt:lpstr>
      <vt:lpstr>Sampson teori</vt:lpstr>
      <vt:lpstr>PowerPoint Sunusu</vt:lpstr>
      <vt:lpstr>Endometriozis iliskili over kanseri</vt:lpstr>
      <vt:lpstr>Endometriozis iliskili over kanseri</vt:lpstr>
      <vt:lpstr>Over kanseri insidens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Endometriozis iliskili over kanseri</vt:lpstr>
      <vt:lpstr>Endometriozis iliskili over kanseri</vt:lpstr>
      <vt:lpstr>Endometriozis iliskili over kanseri</vt:lpstr>
      <vt:lpstr>Genetik degisiklikler</vt:lpstr>
      <vt:lpstr>Kanserde onemli basamaklar</vt:lpstr>
      <vt:lpstr>PowerPoint Sunusu</vt:lpstr>
      <vt:lpstr>PowerPoint Sunusu</vt:lpstr>
      <vt:lpstr>PowerPoint Sunusu</vt:lpstr>
      <vt:lpstr>PowerPoint Sunusu</vt:lpstr>
      <vt:lpstr>Gen mutasyonları</vt:lpstr>
      <vt:lpstr>PowerPoint Sunusu</vt:lpstr>
      <vt:lpstr>Hipotez</vt:lpstr>
      <vt:lpstr>Hipotez</vt:lpstr>
      <vt:lpstr>Hipotez</vt:lpstr>
      <vt:lpstr>Hipotez</vt:lpstr>
      <vt:lpstr>Hipotez</vt:lpstr>
      <vt:lpstr>Hipotez</vt:lpstr>
      <vt:lpstr>Sonuc</vt:lpstr>
      <vt:lpstr>Sonuc</vt:lpstr>
      <vt:lpstr>Sonuc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Endometriozis ve over kanseri</dc:title>
  <dc:creator>toshiba</dc:creator>
  <cp:lastModifiedBy>toshiba</cp:lastModifiedBy>
  <cp:revision>148</cp:revision>
  <dcterms:created xsi:type="dcterms:W3CDTF">2018-03-23T08:39:23Z</dcterms:created>
  <dcterms:modified xsi:type="dcterms:W3CDTF">2018-03-31T21:17:09Z</dcterms:modified>
</cp:coreProperties>
</file>